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29"/>
  </p:notesMasterIdLst>
  <p:sldIdLst>
    <p:sldId id="648" r:id="rId3"/>
    <p:sldId id="658" r:id="rId4"/>
    <p:sldId id="655" r:id="rId5"/>
    <p:sldId id="659" r:id="rId6"/>
    <p:sldId id="661" r:id="rId7"/>
    <p:sldId id="685" r:id="rId8"/>
    <p:sldId id="662" r:id="rId9"/>
    <p:sldId id="652" r:id="rId10"/>
    <p:sldId id="653" r:id="rId11"/>
    <p:sldId id="656" r:id="rId12"/>
    <p:sldId id="663" r:id="rId13"/>
    <p:sldId id="665" r:id="rId14"/>
    <p:sldId id="668" r:id="rId15"/>
    <p:sldId id="669" r:id="rId16"/>
    <p:sldId id="686" r:id="rId17"/>
    <p:sldId id="667" r:id="rId18"/>
    <p:sldId id="671" r:id="rId19"/>
    <p:sldId id="664" r:id="rId20"/>
    <p:sldId id="672" r:id="rId21"/>
    <p:sldId id="673" r:id="rId22"/>
    <p:sldId id="674" r:id="rId23"/>
    <p:sldId id="687" r:id="rId24"/>
    <p:sldId id="681" r:id="rId25"/>
    <p:sldId id="682" r:id="rId26"/>
    <p:sldId id="683" r:id="rId27"/>
    <p:sldId id="684" r:id="rId28"/>
  </p:sldIdLst>
  <p:sldSz cx="12192000" cy="6858000"/>
  <p:notesSz cx="6858000" cy="9144000"/>
  <p:embeddedFontLst>
    <p:embeddedFont>
      <p:font typeface="#9Slide03 SVNNeutraface 2" panose="02000600040000020004" charset="0"/>
      <p:bold r:id="rId30"/>
    </p:embeddedFont>
    <p:embeddedFont>
      <p:font typeface="#9Slide03 SFU Futura_07" panose="020B0604020202020204" charset="0"/>
      <p:bold r:id="rId31"/>
    </p:embeddedFont>
    <p:embeddedFont>
      <p:font typeface="#9Slide04 Philosopher Bold" panose="020B0604020202020204" charset="0"/>
      <p:bold r:id="rId32"/>
    </p:embeddedFont>
    <p:embeddedFont>
      <p:font typeface="#9Slide03 SFU Futura_12" panose="020B0604020202020204" charset="0"/>
      <p:regular r:id="rId33"/>
    </p:embeddedFont>
    <p:embeddedFont>
      <p:font typeface="#9Slide07 IcielCadena" panose="020B0604020202020204" charset="0"/>
      <p:bold r:id="rId34"/>
    </p:embeddedFont>
    <p:embeddedFont>
      <p:font typeface="Tw Cen MT" panose="020B0602020104020603" pitchFamily="34" charset="0"/>
      <p:regular r:id="rId35"/>
      <p:bold r:id="rId36"/>
      <p:italic r:id="rId37"/>
      <p:boldItalic r:id="rId38"/>
    </p:embeddedFont>
    <p:embeddedFont>
      <p:font typeface="#9Slide07 SVNStick A Round" panose="02000503000000000000" charset="0"/>
      <p:regular r:id="rId39"/>
    </p:embeddedFont>
    <p:embeddedFont>
      <p:font typeface="#9Slide05 Wolfsbane" panose="020B0604020202020204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#9Slide07 SVNBlade Runner" panose="02040603050506020204" charset="0"/>
      <p:regular r:id="rId43"/>
    </p:embeddedFont>
    <p:embeddedFont>
      <p:font typeface="#9Slide03 SFU Futura_01" panose="020B0604020202020204" charset="0"/>
      <p:bold r:id="rId44"/>
    </p:embeddedFont>
    <p:embeddedFont>
      <p:font typeface="#9Slide07 Banque" panose="020B0604020202020204" charset="0"/>
      <p:regular r:id="rId45"/>
      <p:bold r:id="rId46"/>
    </p:embeddedFont>
    <p:embeddedFont>
      <p:font typeface="#9Slide03 AllRoundGothic" panose="020B0604020202020204" charset="0"/>
      <p:regular r:id="rId47"/>
    </p:embeddedFont>
    <p:embeddedFont>
      <p:font typeface="#9Slide07 SVNBeachwood Sans" charset="0"/>
      <p:bold r:id="rId48"/>
    </p:embeddedFont>
    <p:embeddedFont>
      <p:font typeface="#9Slide07 SVNGuerrilla" panose="00000500000000000000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E6752A"/>
    <a:srgbClr val="969168"/>
    <a:srgbClr val="A36605"/>
    <a:srgbClr val="B1102A"/>
    <a:srgbClr val="871070"/>
    <a:srgbClr val="1EB5B4"/>
    <a:srgbClr val="92A670"/>
    <a:srgbClr val="EF1E02"/>
    <a:srgbClr val="D65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C7E5F-6D45-44EF-A67E-FC8A90015A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7B1F1-64B7-4A64-96F9-085B6620E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9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7 nhóm để thực hiện các nhiệm vụ của hoạt động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64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31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6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48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8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Lưu ý: Các nhóm HS có thể thiết kế nhiều dạng sơ đồ khác nhau, miễn sao đáp ứng được các yêu cầu về nội dung.</a:t>
            </a:r>
            <a:endParaRPr lang="en-US" sz="1800">
              <a:effectLst/>
              <a:latin typeface="#9Slide03 AllRoundGothic" panose="020B0703020202020104" pitchFamily="34" charset="0"/>
              <a:ea typeface="Noto Sans Symbols"/>
              <a:cs typeface="Noto Sans Symbol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1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in trên bìa mà cứng và cắt mỗi dòng nội dung thành 1 thẻ để phát cho mỗi cặp học sinh.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18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in trên bìa mà cứng và cắt mỗi dòng nội dung thành 1 thẻ để phát cho mỗi cặp học sinh.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7 nhóm để thực hiện các nhiệm vụ của hoạt động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6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7nhóm để thực hiện các nhiệm vụ của hoạt động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4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0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để thực hiện các nhiệm vụ của hoạt động 2. Có thể giữ nguyên thành phần các nhóm ở hoạt động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83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67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7B1F1-64B7-4A64-96F9-085B6620EE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9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C7E6-1390-4631-0A28-6F9BF7F34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E6F86D-2333-21ED-0A28-5ACE19BDD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FBAABB-914E-D8BF-4B5E-953361C8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A29AC-A900-887C-0421-01827C16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9B8C3-1D33-99D4-7B56-5200C403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9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7EDBB-EE2E-8DCF-D8C4-39DB675E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C7354E-ED59-2F64-1668-C084BF330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07545C-87EB-13AB-6675-589A156C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70FB5-6F19-BE1C-24B9-BDEF4A19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EE405-0E0F-4256-B868-CF4C46DD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2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4F262F-AE89-F159-4849-E67CEF8AF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956AEF-C9AB-7F41-28CD-542A00450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995FC-A654-A189-3184-F04EFE4F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687D8D-2ADA-1DBF-20D1-EFE01EA4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BA2BBB-98EE-8AB2-9B08-7A5F25B8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4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8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3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8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01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4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973AE7-CB7A-79C5-A304-611CD102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8B1DA6-5F53-8677-4356-DE116318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56037A-4A75-909B-E6BF-D0715A4C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9633A-295A-0AB8-AD61-59D5F728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8F0256-63C9-4AEF-2CBB-64F1A301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3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2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3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943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38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78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66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45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5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9BEFA5-711C-727C-CA18-E42A9A16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20EE5F-BBC1-F33F-F149-0763C60B7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C2F40F-BFA3-D13F-5696-50B258C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8767CE-EAF8-42A7-83A0-89D43CEA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282707-784F-987D-F284-8CB91942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855F46-4D79-9C49-FB92-878F0761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C4AC08-4021-70AC-6F66-420E1FC11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DDE03B-DA26-4B4E-7562-2C8AF65C3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DEE33F-B404-3AB8-D3E6-83589990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57ED9F-5768-9EFF-6AC0-4F6FBC3B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674B6E-E421-E779-1535-A16C0335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5B999-3221-EA8D-BEC2-8B2067A1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F0E293-CA98-96F0-174D-6EF4AB1D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73D075-AFCE-91B2-D47B-286D08B19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0FBA7F-01DB-9064-366B-39981F314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340AC1-F6A7-90F2-00A5-ACC980E56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FAB052-2005-C3E9-9B3D-F92693B1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6E3E17-D1E0-21E0-CCE3-9AE51694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A2F2A2-B1A5-0BDD-5DAB-D1A9208F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C954E-0BFB-B17B-8F89-261C7A96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232461-B4F6-F786-CF54-241A7D72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0094F9-CC99-0727-5650-67A0E22C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C9A715-4C41-E0E5-A819-97DE04BD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E6E6F7-6505-47DB-74A2-1C4CF2E3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FA5211-29BC-851C-4C58-78C59A1C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2E1699-3870-C453-76CB-EF530E4F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1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CE9FA-D2F9-A5B1-5117-3F93436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67CD4-09FC-6841-7CBB-2B0541FA3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D9B3E-DE40-CEB1-A157-5D7CE889D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389B99-FF7A-927B-1C13-2FF28859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B8E638-BADB-675D-D18F-66E6C424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896496-5C8D-7973-34EC-CD8DFA14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213E8-6E76-E4A2-E625-42D31039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EEB7178-E047-63C3-F21E-FDB7EC959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3A0EB0-2C7B-D436-D7A1-D21CF11F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EEF630-DD8D-E4D2-5820-1582880A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153BE2-6E29-339C-E70A-B6AEA657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823A0-9AC9-25AA-5D48-A1C3E768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3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96AB2B-692B-FC9F-5FDE-46E2E970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2F261F-FB8D-87FC-EB7A-18CC558ED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8B5F4-41AF-54BE-D63A-8FB71EF7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CA64F-BEA1-6C40-5543-BA1303786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441770-D626-5575-8701-CA9EB652C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D297761-3C16-4747-A03D-37F20E918B7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8AE017-9850-4B56-9E76-81287B1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2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13.wdp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microsoft.com/office/2007/relationships/hdphoto" Target="../media/hdphoto15.wdp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image" Target="../media/image50.png"/><Relationship Id="rId10" Type="http://schemas.microsoft.com/office/2007/relationships/hdphoto" Target="../media/hdphoto16.wdp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53.gif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image" Target="../media/image58.png"/><Relationship Id="rId9" Type="http://schemas.openxmlformats.org/officeDocument/2006/relationships/image" Target="../media/image59.png"/><Relationship Id="rId1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microsoft.com/office/2007/relationships/hdphoto" Target="../media/hdphoto18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11" Type="http://schemas.openxmlformats.org/officeDocument/2006/relationships/image" Target="../media/image68.png"/><Relationship Id="rId5" Type="http://schemas.microsoft.com/office/2007/relationships/hdphoto" Target="../media/hdphoto1.wdp"/><Relationship Id="rId10" Type="http://schemas.openxmlformats.org/officeDocument/2006/relationships/image" Target="../media/image6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21.wdp"/><Relationship Id="rId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image" Target="../media/image5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80.png"/><Relationship Id="rId18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microsoft.com/office/2007/relationships/hdphoto" Target="../media/hdphoto25.wdp"/><Relationship Id="rId17" Type="http://schemas.openxmlformats.org/officeDocument/2006/relationships/image" Target="../media/image82.png"/><Relationship Id="rId2" Type="http://schemas.openxmlformats.org/officeDocument/2006/relationships/image" Target="../media/image73.jpeg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5" Type="http://schemas.openxmlformats.org/officeDocument/2006/relationships/image" Target="../media/image81.png"/><Relationship Id="rId10" Type="http://schemas.microsoft.com/office/2007/relationships/hdphoto" Target="../media/hdphoto24.wdp"/><Relationship Id="rId19" Type="http://schemas.microsoft.com/office/2007/relationships/hdphoto" Target="../media/hdphoto28.wdp"/><Relationship Id="rId4" Type="http://schemas.microsoft.com/office/2007/relationships/hdphoto" Target="../media/hdphoto22.wdp"/><Relationship Id="rId9" Type="http://schemas.openxmlformats.org/officeDocument/2006/relationships/image" Target="../media/image78.png"/><Relationship Id="rId14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73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microsoft.com/office/2007/relationships/hdphoto" Target="../media/hdphoto29.wdp"/><Relationship Id="rId5" Type="http://schemas.microsoft.com/office/2007/relationships/hdphoto" Target="../media/hdphoto22.wdp"/><Relationship Id="rId10" Type="http://schemas.openxmlformats.org/officeDocument/2006/relationships/image" Target="../media/image85.png"/><Relationship Id="rId4" Type="http://schemas.openxmlformats.org/officeDocument/2006/relationships/image" Target="../media/image74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29.wdp"/><Relationship Id="rId3" Type="http://schemas.openxmlformats.org/officeDocument/2006/relationships/image" Target="../media/image8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microsoft.com/office/2007/relationships/hdphoto" Target="../media/hdphoto28.wdp"/><Relationship Id="rId5" Type="http://schemas.microsoft.com/office/2007/relationships/hdphoto" Target="../media/hdphoto22.wdp"/><Relationship Id="rId10" Type="http://schemas.openxmlformats.org/officeDocument/2006/relationships/image" Target="../media/image83.png"/><Relationship Id="rId4" Type="http://schemas.openxmlformats.org/officeDocument/2006/relationships/image" Target="../media/image74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microsoft.com/office/2007/relationships/hdphoto" Target="../media/hdphoto31.wdp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F2F48F-6B03-5324-21F0-F101C244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431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C12112-23E6-04A4-2B6E-E099D7B6D713}"/>
              </a:ext>
            </a:extLst>
          </p:cNvPr>
          <p:cNvGrpSpPr/>
          <p:nvPr/>
        </p:nvGrpSpPr>
        <p:grpSpPr>
          <a:xfrm rot="21368294">
            <a:off x="3872255" y="-47097"/>
            <a:ext cx="2672929" cy="2128733"/>
            <a:chOff x="280713" y="-527603"/>
            <a:chExt cx="4587181" cy="31915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327C759-62AB-4F89-9B73-3B7E9FA2E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9167" y1="86250" x2="78917" y2="88167"/>
                          <a14:foregroundMark x1="78583" y1="86083" x2="78750" y2="89583"/>
                          <a14:foregroundMark x1="73917" y1="67750" x2="73917" y2="68500"/>
                          <a14:foregroundMark x1="81250" y1="67500" x2="83083" y2="73500"/>
                          <a14:backgroundMark x1="78917" y1="68750" x2="78750" y2="71417"/>
                        </a14:backgroundRemoval>
                      </a14:imgEffect>
                    </a14:imgLayer>
                  </a14:imgProps>
                </a:ext>
              </a:extLst>
            </a:blip>
            <a:srcRect l="66528" t="55366" r="8395" b="4583"/>
            <a:stretch/>
          </p:blipFill>
          <p:spPr>
            <a:xfrm rot="16407609">
              <a:off x="794159" y="-305168"/>
              <a:ext cx="1719806" cy="2746697"/>
            </a:xfrm>
            <a:prstGeom prst="rect">
              <a:avLst/>
            </a:prstGeom>
          </p:spPr>
        </p:pic>
        <p:pic>
          <p:nvPicPr>
            <p:cNvPr id="1028" name="Picture 4" descr="Hình ảnh Dấu Mũi Tên PNG, Vector, PSD, và biểu tượng để tải về miễn phí |  pngtree">
              <a:extLst>
                <a:ext uri="{FF2B5EF4-FFF2-40B4-BE49-F238E27FC236}">
                  <a16:creationId xmlns:a16="http://schemas.microsoft.com/office/drawing/2014/main" xmlns="" id="{92BE5E27-E934-5073-2FB9-03359A2EDA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833" y1="43333" x2="56500" y2="38000"/>
                          <a14:foregroundMark x1="58583" y1="54167" x2="62833" y2="41750"/>
                          <a14:backgroundMark x1="30250" y1="41417" x2="69833" y2="28333"/>
                          <a14:backgroundMark x1="44583" y1="50500" x2="48500" y2="52167"/>
                          <a14:backgroundMark x1="54917" y1="45333" x2="50000" y2="50083"/>
                          <a14:backgroundMark x1="55833" y1="68083" x2="55833" y2="70417"/>
                          <a14:backgroundMark x1="41833" y1="60750" x2="37750" y2="66583"/>
                          <a14:backgroundMark x1="38583" y1="58917" x2="43083" y2="55250"/>
                          <a14:backgroundMark x1="49333" y1="57500" x2="45000" y2="62250"/>
                          <a14:backgroundMark x1="49417" y1="56917" x2="49417" y2="56917"/>
                          <a14:backgroundMark x1="38667" y1="53750" x2="49750" y2="60750"/>
                          <a14:backgroundMark x1="49167" y1="56000" x2="48667" y2="58083"/>
                          <a14:backgroundMark x1="35000" y1="59583" x2="42083" y2="64917"/>
                          <a14:backgroundMark x1="33000" y1="60833" x2="37167" y2="68917"/>
                          <a14:backgroundMark x1="35250" y1="62667" x2="38500" y2="6550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79" t="27261" r="28116" b="27338"/>
            <a:stretch/>
          </p:blipFill>
          <p:spPr bwMode="auto">
            <a:xfrm rot="2665114">
              <a:off x="648928" y="-527603"/>
              <a:ext cx="4218966" cy="319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6366319" y="522528"/>
            <a:ext cx="529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66FF"/>
                </a:solidFill>
                <a:latin typeface="#9Slide05 Wolfsbane" pitchFamily="2" charset="0"/>
              </a:rPr>
              <a:t>Nội dung bài học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27C181-B3B6-9E64-319F-46BADD956C85}"/>
              </a:ext>
            </a:extLst>
          </p:cNvPr>
          <p:cNvSpPr/>
          <p:nvPr/>
        </p:nvSpPr>
        <p:spPr>
          <a:xfrm>
            <a:off x="5457753" y="2037247"/>
            <a:ext cx="6219282" cy="14428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8246DE"/>
                </a:solidFill>
                <a:latin typeface="#9Slide07 IcielCadena" panose="02000503000000020004" pitchFamily="2" charset="0"/>
              </a:rPr>
              <a:t>I. QUY MÔ, MỤC TIÊU VÀ THỂ CHẾ HOẠT ĐỘNG CỦA EU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C55C38A-30EE-3E3F-94A9-05200279A4CE}"/>
              </a:ext>
            </a:extLst>
          </p:cNvPr>
          <p:cNvSpPr/>
          <p:nvPr/>
        </p:nvSpPr>
        <p:spPr>
          <a:xfrm>
            <a:off x="5451834" y="3941856"/>
            <a:ext cx="2225657" cy="272704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8246DE"/>
                </a:solidFill>
                <a:latin typeface="#9Slide07 IcielCadena" panose="02000503000000020004" pitchFamily="2" charset="0"/>
              </a:rPr>
              <a:t>II. VỊ THẾ CỦA EU TRONG NỀN KINH TẾ THẾ GIỚI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FADE446-E29F-D796-AE95-BFCBCE90D178}"/>
              </a:ext>
            </a:extLst>
          </p:cNvPr>
          <p:cNvSpPr/>
          <p:nvPr/>
        </p:nvSpPr>
        <p:spPr>
          <a:xfrm>
            <a:off x="8098615" y="5205536"/>
            <a:ext cx="3565720" cy="14428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>
                <a:solidFill>
                  <a:srgbClr val="8246DE"/>
                </a:solidFill>
                <a:latin typeface="#9Slide07 IcielCadena" panose="02000503000000020004" pitchFamily="2" charset="0"/>
              </a:rPr>
              <a:t>III. HỢP TÁC VÀ LIÊN KẾT TRONG EU</a:t>
            </a:r>
          </a:p>
        </p:txBody>
      </p:sp>
    </p:spTree>
    <p:extLst>
      <p:ext uri="{BB962C8B-B14F-4D97-AF65-F5344CB8AC3E}">
        <p14:creationId xmlns:p14="http://schemas.microsoft.com/office/powerpoint/2010/main" val="3892273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58061" y="954391"/>
            <a:ext cx="10090975" cy="1051965"/>
            <a:chOff x="174173" y="954391"/>
            <a:chExt cx="11112701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190171" y="1218764"/>
              <a:ext cx="10096703" cy="523220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Nhiệm vụ 3: Tìm hiểu Thể chế hoạt động của EU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174173" y="954391"/>
              <a:ext cx="1074903" cy="1051965"/>
              <a:chOff x="10374553" y="1075372"/>
              <a:chExt cx="1982647" cy="19028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374553" y="1075372"/>
                <a:ext cx="1982647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943943" y="1572278"/>
                <a:ext cx="1024773" cy="909004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F451B5-71B3-EA8E-76F0-94E2C1EAAF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112"/>
          <a:stretch/>
        </p:blipFill>
        <p:spPr>
          <a:xfrm>
            <a:off x="-1" y="4195751"/>
            <a:ext cx="2659530" cy="1969666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056848C-9A7A-89E5-F725-7B66F95A6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251" y="2046338"/>
            <a:ext cx="1414395" cy="1566808"/>
          </a:xfrm>
          <a:prstGeom prst="rect">
            <a:avLst/>
          </a:prstGeom>
        </p:spPr>
      </p:pic>
      <p:pic>
        <p:nvPicPr>
          <p:cNvPr id="27" name="Picture 2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xmlns="" id="{7DFC1726-5A5C-5187-C629-56F0BF9128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12">
            <a:off x="9753838" y="198483"/>
            <a:ext cx="2586997" cy="18478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D91990-82AD-848F-19CA-386B5885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2942055" y="3418086"/>
            <a:ext cx="897266" cy="125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3E18B2-D72A-3711-6F8C-AF6EFD887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4140940" y="3418086"/>
            <a:ext cx="897266" cy="125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1CFF3A-A644-8C9C-BEF1-C9EC9AA9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5391073" y="3418086"/>
            <a:ext cx="897266" cy="1251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8A0E030-90D9-0CEB-DC8E-0574E9375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6631788" y="3418086"/>
            <a:ext cx="897266" cy="1251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C63A561-9490-B8C7-02A3-7D6934E5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7844202" y="3418086"/>
            <a:ext cx="897266" cy="1251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FECB783-13D0-2962-3F50-CEF31F28E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9043236" y="3418086"/>
            <a:ext cx="897266" cy="1251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8EAFAD3-6C63-CAC0-A4C3-3EF04A528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>
            <a:off x="10240662" y="3418086"/>
            <a:ext cx="897266" cy="12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58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BF8318-D590-28CD-1E8E-276CF89A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0837"/>
            <a:ext cx="12192001" cy="6888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I.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A5EFC1-C9B3-D188-D4EE-E6442E9D3D3F}"/>
              </a:ext>
            </a:extLst>
          </p:cNvPr>
          <p:cNvSpPr txBox="1"/>
          <p:nvPr/>
        </p:nvSpPr>
        <p:spPr>
          <a:xfrm>
            <a:off x="980647" y="1218764"/>
            <a:ext cx="6042454" cy="523220"/>
          </a:xfrm>
          <a:prstGeom prst="rect">
            <a:avLst/>
          </a:prstGeom>
          <a:gradFill flip="none" rotWithShape="1">
            <a:gsLst>
              <a:gs pos="0">
                <a:srgbClr val="8747DA"/>
              </a:gs>
              <a:gs pos="41000">
                <a:srgbClr val="6B5CD4"/>
              </a:gs>
              <a:gs pos="100000">
                <a:srgbClr val="6600CC"/>
              </a:gs>
            </a:gsLst>
            <a:lin ang="18900000" scaled="1"/>
            <a:tileRect/>
          </a:gradFill>
          <a:ln w="476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rgbClr val="7030A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4">
                    <a:lumMod val="20000"/>
                    <a:lumOff val="80000"/>
                  </a:schemeClr>
                </a:solidFill>
                <a:latin typeface="#9Slide03 SFU Futura_01" panose="00000700000000000000" pitchFamily="2" charset="0"/>
              </a:rPr>
              <a:t>3. Thể chế hoạt động của EU</a:t>
            </a:r>
          </a:p>
        </p:txBody>
      </p:sp>
      <p:pic>
        <p:nvPicPr>
          <p:cNvPr id="27" name="Picture 2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xmlns="" id="{7DFC1726-5A5C-5187-C629-56F0BF912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12">
            <a:off x="9753838" y="198483"/>
            <a:ext cx="2586997" cy="184785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209F183-155D-244C-FF4B-6B424D8029A1}"/>
              </a:ext>
            </a:extLst>
          </p:cNvPr>
          <p:cNvGrpSpPr/>
          <p:nvPr/>
        </p:nvGrpSpPr>
        <p:grpSpPr>
          <a:xfrm>
            <a:off x="49418" y="978323"/>
            <a:ext cx="1001508" cy="1012415"/>
            <a:chOff x="134261" y="714371"/>
            <a:chExt cx="1001508" cy="101241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4D64811-A5CB-9189-15A2-72720E7DC6FA}"/>
                </a:ext>
              </a:extLst>
            </p:cNvPr>
            <p:cNvSpPr/>
            <p:nvPr/>
          </p:nvSpPr>
          <p:spPr>
            <a:xfrm>
              <a:off x="134261" y="714371"/>
              <a:ext cx="1001508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3706F20-F7A1-3F9C-E59E-64969D6C9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283013" y="867453"/>
              <a:ext cx="716735" cy="7079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75F7C2-1078-3A38-F3A3-D68BDAE3D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650" y="2244821"/>
            <a:ext cx="8832695" cy="440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1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48632" y="944964"/>
            <a:ext cx="10327354" cy="1051965"/>
            <a:chOff x="174171" y="954391"/>
            <a:chExt cx="11039697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117165" y="1018280"/>
              <a:ext cx="10096703" cy="830997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 Nhiệm vụ 1: Tìm hiểu các đặc điểm cho thấy </a:t>
              </a:r>
            </a:p>
            <a:p>
              <a:pPr algn="ctr"/>
              <a:r>
                <a:rPr lang="en-US" sz="2400">
                  <a:solidFill>
                    <a:srgbClr val="FFC000"/>
                  </a:solidFill>
                  <a:latin typeface="#9Slide03 SFU Futura_01" panose="00000700000000000000" pitchFamily="2" charset="0"/>
                </a:rPr>
                <a:t>EU LÀ TRUNG TÂM KINH TẾ HÀNG ĐẦU THẾ GIỚI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174171" y="954391"/>
              <a:ext cx="1183737" cy="1051965"/>
              <a:chOff x="10374553" y="1075372"/>
              <a:chExt cx="2183391" cy="19028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374553" y="1075372"/>
                <a:ext cx="2183391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989965" y="1526258"/>
                <a:ext cx="1024773" cy="1001041"/>
              </a:xfrm>
              <a:prstGeom prst="rect">
                <a:avLst/>
              </a:prstGeom>
            </p:spPr>
          </p:pic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27C181-B3B6-9E64-319F-46BADD956C85}"/>
              </a:ext>
            </a:extLst>
          </p:cNvPr>
          <p:cNvSpPr/>
          <p:nvPr/>
        </p:nvSpPr>
        <p:spPr>
          <a:xfrm>
            <a:off x="2781903" y="2009996"/>
            <a:ext cx="6628189" cy="1566807"/>
          </a:xfrm>
          <a:prstGeom prst="roundRect">
            <a:avLst>
              <a:gd name="adj" fmla="val 17985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ctr">
              <a:tabLst>
                <a:tab pos="358775" algn="l"/>
              </a:tabLst>
            </a:pPr>
            <a:r>
              <a:rPr lang="en-US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Quan sát </a:t>
            </a:r>
            <a:r>
              <a:rPr lang="vi-VN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các hình ảnh, </a:t>
            </a:r>
            <a:r>
              <a:rPr lang="en-US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bảng số</a:t>
            </a:r>
            <a:r>
              <a:rPr lang="vi-VN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liệu, theo dõi video, </a:t>
            </a:r>
            <a:r>
              <a:rPr lang="vi-VN" sz="24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rút ra kết luận về quy mô GDP của EU trên thế giới, các nước có nền kinh tế phát triển hàng đầu EU.</a:t>
            </a:r>
            <a:endParaRPr lang="en-US" sz="2400">
              <a:solidFill>
                <a:srgbClr val="6B5CD4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4098" name="Picture 2" descr="Financial Management Clipart Transparent Background, Simple Style Financial  Management Work Elements, Business, Finance, Wealth Management PNG Image  For Free Download">
            <a:extLst>
              <a:ext uri="{FF2B5EF4-FFF2-40B4-BE49-F238E27FC236}">
                <a16:creationId xmlns:a16="http://schemas.microsoft.com/office/drawing/2014/main" xmlns="" id="{B9791848-1BBB-4A7C-8378-D870CFAC1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750" y1="18417" x2="36750" y2="18417"/>
                        <a14:foregroundMark x1="46583" y1="21333" x2="48417" y2="21333"/>
                        <a14:foregroundMark x1="27667" y1="21167" x2="27667" y2="21167"/>
                        <a14:foregroundMark x1="45333" y1="38667" x2="45333" y2="38667"/>
                        <a14:foregroundMark x1="27917" y1="39583" x2="27917" y2="39583"/>
                        <a14:foregroundMark x1="54750" y1="30917" x2="48500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3779" r="7480" b="10378"/>
          <a:stretch/>
        </p:blipFill>
        <p:spPr bwMode="auto">
          <a:xfrm>
            <a:off x="145964" y="3615464"/>
            <a:ext cx="3149949" cy="28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8B38B9-348C-CA8D-2BF4-EF8E7D8E6C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777" t="10376" r="6596" b="29846"/>
          <a:stretch/>
        </p:blipFill>
        <p:spPr>
          <a:xfrm>
            <a:off x="8710670" y="4128372"/>
            <a:ext cx="3151130" cy="233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33DE2B5-8133-A511-FC56-5444F620DB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333" y1="35917" x2="23417" y2="35917"/>
                        <a14:foregroundMark x1="28583" y1="43583" x2="28583" y2="43583"/>
                        <a14:foregroundMark x1="20750" y1="53333" x2="20750" y2="53333"/>
                        <a14:foregroundMark x1="41500" y1="68000" x2="55000" y2="70917"/>
                        <a14:foregroundMark x1="85333" y1="46750" x2="88083" y2="46833"/>
                        <a14:foregroundMark x1="80167" y1="54167" x2="80167" y2="54167"/>
                        <a14:foregroundMark x1="16250" y1="48000" x2="16250" y2="48000"/>
                      </a14:backgroundRemoval>
                    </a14:imgEffect>
                  </a14:imgLayer>
                </a14:imgProps>
              </a:ext>
            </a:extLst>
          </a:blip>
          <a:srcRect l="8024" t="11547" r="3219" b="9278"/>
          <a:stretch/>
        </p:blipFill>
        <p:spPr>
          <a:xfrm>
            <a:off x="5305456" y="3773849"/>
            <a:ext cx="1895155" cy="16905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BAB96DC-B036-5C25-36A5-B34394CCA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04938" y="5608212"/>
            <a:ext cx="89619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0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33DE2B5-8133-A511-FC56-5444F620D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333" y1="35917" x2="23417" y2="35917"/>
                        <a14:foregroundMark x1="28583" y1="43583" x2="28583" y2="43583"/>
                        <a14:foregroundMark x1="20750" y1="53333" x2="20750" y2="53333"/>
                        <a14:foregroundMark x1="41500" y1="68000" x2="55000" y2="70917"/>
                        <a14:foregroundMark x1="85333" y1="46750" x2="88083" y2="46833"/>
                        <a14:foregroundMark x1="80167" y1="54167" x2="80167" y2="54167"/>
                        <a14:foregroundMark x1="16250" y1="48000" x2="16250" y2="48000"/>
                      </a14:backgroundRemoval>
                    </a14:imgEffect>
                  </a14:imgLayer>
                </a14:imgProps>
              </a:ext>
            </a:extLst>
          </a:blip>
          <a:srcRect l="8024" t="11547" r="3219" b="9278"/>
          <a:stretch/>
        </p:blipFill>
        <p:spPr>
          <a:xfrm>
            <a:off x="10375985" y="0"/>
            <a:ext cx="1895155" cy="1690570"/>
          </a:xfrm>
          <a:prstGeom prst="rect">
            <a:avLst/>
          </a:prstGeom>
        </p:spPr>
      </p:pic>
      <p:pic>
        <p:nvPicPr>
          <p:cNvPr id="31" name="image2.jpg" descr="A graph of different colored bars&#10;&#10;Description automatically generated">
            <a:extLst>
              <a:ext uri="{FF2B5EF4-FFF2-40B4-BE49-F238E27FC236}">
                <a16:creationId xmlns:a16="http://schemas.microsoft.com/office/drawing/2014/main" xmlns="" id="{DEAF9C80-EB07-6239-880B-397B815BD814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33330" y="1267189"/>
            <a:ext cx="4839337" cy="3709368"/>
          </a:xfrm>
          <a:prstGeom prst="rect">
            <a:avLst/>
          </a:prstGeom>
          <a:ln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7F9EA9E-6378-845E-945F-8F5F17CCCFC5}"/>
              </a:ext>
            </a:extLst>
          </p:cNvPr>
          <p:cNvSpPr txBox="1"/>
          <p:nvPr/>
        </p:nvSpPr>
        <p:spPr>
          <a:xfrm>
            <a:off x="433330" y="4976557"/>
            <a:ext cx="4839336" cy="1385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C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Biểu đồ dự báo tăng trưởng toàn cầu trong giai đoạn 2021-2023. Các số liệu  đưa ra từ GDP bình quân thực tế tính theo tỷ giá đô la Mỹ và tỷ giá hối đoái. </a:t>
            </a:r>
          </a:p>
        </p:txBody>
      </p:sp>
      <p:pic>
        <p:nvPicPr>
          <p:cNvPr id="6" name="image7.png" descr="A table with numbers and symbols&#10;&#10;Description automatically generated">
            <a:extLst>
              <a:ext uri="{FF2B5EF4-FFF2-40B4-BE49-F238E27FC236}">
                <a16:creationId xmlns:a16="http://schemas.microsoft.com/office/drawing/2014/main" xmlns="" id="{B5758FED-F812-0D11-4C52-8A4CFE46D968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5858826" y="1988016"/>
            <a:ext cx="6189345" cy="2891790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5CA9AF-3053-A7F4-DF29-658266B83D77}"/>
              </a:ext>
            </a:extLst>
          </p:cNvPr>
          <p:cNvSpPr txBox="1"/>
          <p:nvPr/>
        </p:nvSpPr>
        <p:spPr>
          <a:xfrm>
            <a:off x="6188074" y="5177253"/>
            <a:ext cx="553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Bảng 9.2. Một số chỉ tiêu kinh tế của EU và các trung tâm kinh tế lớn trên thế giới năm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89FD8-6A0B-8075-CC6D-1CBA85268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3076" y="5885139"/>
            <a:ext cx="1318922" cy="11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3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18CFCF-4A50-12BB-0AEC-8E44D5FF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9071"/>
            <a:ext cx="3152775" cy="144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pic>
        <p:nvPicPr>
          <p:cNvPr id="5122" name="Picture 2" descr="120+ Kid Holding Binoculars Illustrations, Royalty-Free Vector Graphics &amp;  Clip Art - iStock">
            <a:extLst>
              <a:ext uri="{FF2B5EF4-FFF2-40B4-BE49-F238E27FC236}">
                <a16:creationId xmlns:a16="http://schemas.microsoft.com/office/drawing/2014/main" xmlns="" id="{1F8D2EFA-0579-3987-AB82-0A6AFF9EC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7" b="94608" l="9804" r="89706">
                        <a14:foregroundMark x1="50817" y1="8660" x2="53268" y2="11928"/>
                        <a14:foregroundMark x1="49346" y1="40033" x2="51307" y2="61275"/>
                        <a14:foregroundMark x1="39542" y1="57680" x2="53922" y2="57680"/>
                        <a14:foregroundMark x1="39706" y1="54739" x2="64379" y2="58007"/>
                        <a14:foregroundMark x1="42320" y1="52614" x2="48039" y2="66176"/>
                        <a14:foregroundMark x1="40686" y1="52124" x2="45261" y2="51307"/>
                        <a14:foregroundMark x1="57190" y1="57843" x2="37418" y2="64216"/>
                        <a14:foregroundMark x1="72059" y1="59804" x2="75000" y2="58987"/>
                        <a14:foregroundMark x1="75980" y1="59967" x2="79248" y2="58497"/>
                        <a14:foregroundMark x1="56699" y1="53105" x2="59150" y2="54739"/>
                        <a14:foregroundMark x1="80882" y1="57190" x2="80556" y2="57190"/>
                        <a14:foregroundMark x1="80556" y1="56536" x2="80556" y2="57190"/>
                        <a14:foregroundMark x1="56373" y1="62908" x2="58497" y2="68301"/>
                        <a14:foregroundMark x1="41503" y1="62582" x2="41667" y2="72059"/>
                        <a14:foregroundMark x1="46242" y1="73529" x2="52614" y2="73693"/>
                        <a14:foregroundMark x1="42647" y1="66993" x2="47876" y2="66993"/>
                        <a14:foregroundMark x1="40196" y1="67647" x2="48039" y2="88889"/>
                        <a14:foregroundMark x1="48039" y1="88889" x2="59150" y2="91667"/>
                        <a14:foregroundMark x1="48693" y1="66993" x2="51961" y2="76307"/>
                        <a14:foregroundMark x1="58987" y1="63072" x2="57353" y2="71732"/>
                        <a14:foregroundMark x1="52451" y1="59150" x2="51961" y2="70915"/>
                        <a14:foregroundMark x1="55065" y1="66340" x2="57680" y2="69771"/>
                        <a14:foregroundMark x1="46242" y1="76961" x2="51307" y2="78268"/>
                        <a14:foregroundMark x1="48856" y1="77451" x2="49837" y2="93627"/>
                        <a14:foregroundMark x1="49510" y1="78105" x2="51471" y2="90523"/>
                        <a14:foregroundMark x1="41993" y1="94608" x2="50163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3359" r="17320" b="3812"/>
          <a:stretch/>
        </p:blipFill>
        <p:spPr bwMode="auto">
          <a:xfrm>
            <a:off x="283198" y="2820243"/>
            <a:ext cx="1831467" cy="24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F01378-B91C-31B8-FF3C-F763D5AACE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078" t="16890" r="22867" b="38160"/>
          <a:stretch/>
        </p:blipFill>
        <p:spPr>
          <a:xfrm>
            <a:off x="10502218" y="2820243"/>
            <a:ext cx="1831467" cy="2261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E2EED6-074A-D101-8D85-15010219BB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500" y1="53333" x2="48056" y2="6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86" y="5517904"/>
            <a:ext cx="1448064" cy="1448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ABE3EC-5695-21A0-24E9-3073AF38D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500" y1="53333" x2="48056" y2="6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15554" y="5517904"/>
            <a:ext cx="1448064" cy="1448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D2044E-13A8-A009-3933-24E7C7FD21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62" b="90000" l="10000" r="96000">
                        <a14:foregroundMark x1="47778" y1="7115" x2="52667" y2="21538"/>
                        <a14:foregroundMark x1="45556" y1="31731" x2="62889" y2="22115"/>
                        <a14:foregroundMark x1="62889" y1="22115" x2="64778" y2="21731"/>
                        <a14:foregroundMark x1="57667" y1="20577" x2="61889" y2="22308"/>
                        <a14:foregroundMark x1="66556" y1="28462" x2="72333" y2="36923"/>
                        <a14:foregroundMark x1="57556" y1="32885" x2="59889" y2="49423"/>
                        <a14:foregroundMark x1="77222" y1="30000" x2="79444" y2="39808"/>
                        <a14:foregroundMark x1="63000" y1="6346" x2="92889" y2="13462"/>
                        <a14:foregroundMark x1="92889" y1="13462" x2="93000" y2="13654"/>
                        <a14:foregroundMark x1="93889" y1="45962" x2="96111" y2="58654"/>
                        <a14:foregroundMark x1="96111" y1="58654" x2="95778" y2="61731"/>
                        <a14:foregroundMark x1="42778" y1="28654" x2="45222" y2="35962"/>
                        <a14:foregroundMark x1="61444" y1="44038" x2="62444" y2="48269"/>
                        <a14:foregroundMark x1="82444" y1="85385" x2="91778" y2="82885"/>
                        <a14:foregroundMark x1="43333" y1="8269" x2="43444" y2="9038"/>
                        <a14:foregroundMark x1="41556" y1="9038" x2="41889" y2="9423"/>
                        <a14:foregroundMark x1="67333" y1="7115" x2="68667" y2="10577"/>
                        <a14:foregroundMark x1="72889" y1="5769" x2="75000" y2="10577"/>
                        <a14:foregroundMark x1="78778" y1="7115" x2="78778" y2="10577"/>
                        <a14:foregroundMark x1="47111" y1="3462" x2="48889" y2="7115"/>
                      </a14:backgroundRemoval>
                    </a14:imgEffect>
                  </a14:imgLayer>
                </a14:imgProps>
              </a:ext>
            </a:extLst>
          </a:blip>
          <a:srcRect l="31479"/>
          <a:stretch/>
        </p:blipFill>
        <p:spPr>
          <a:xfrm>
            <a:off x="10243230" y="87919"/>
            <a:ext cx="1841934" cy="15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7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F7D31-857A-0276-7428-5E28CC388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2" b="91947" l="10000" r="90000">
                        <a14:foregroundMark x1="29167" y1="7777" x2="43000" y2="8605"/>
                        <a14:foregroundMark x1="31250" y1="91947" x2="42167" y2="91120"/>
                        <a14:foregroundMark x1="82000" y1="27799" x2="81583" y2="30557"/>
                        <a14:foregroundMark x1="44250" y1="21677" x2="49250" y2="2167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962" r="8430"/>
          <a:stretch/>
        </p:blipFill>
        <p:spPr>
          <a:xfrm>
            <a:off x="329314" y="323164"/>
            <a:ext cx="7371991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II.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9B8D95-6564-7C76-5402-0D1114DF42C7}"/>
              </a:ext>
            </a:extLst>
          </p:cNvPr>
          <p:cNvGrpSpPr/>
          <p:nvPr/>
        </p:nvGrpSpPr>
        <p:grpSpPr>
          <a:xfrm>
            <a:off x="11065497" y="23022"/>
            <a:ext cx="968534" cy="908444"/>
            <a:chOff x="-3199489" y="-2181229"/>
            <a:chExt cx="1001508" cy="1012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2FEADFD-FC30-56FF-45F7-0ECF24B20E68}"/>
                </a:ext>
              </a:extLst>
            </p:cNvPr>
            <p:cNvSpPr/>
            <p:nvPr/>
          </p:nvSpPr>
          <p:spPr>
            <a:xfrm>
              <a:off x="-3199489" y="-2181229"/>
              <a:ext cx="1001508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AD76679-5A53-4963-228F-13CCC310B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-3050737" y="-2028147"/>
              <a:ext cx="716735" cy="70794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3C674C-B7D5-AC99-09B5-206EC16164E1}"/>
              </a:ext>
            </a:extLst>
          </p:cNvPr>
          <p:cNvSpPr txBox="1"/>
          <p:nvPr/>
        </p:nvSpPr>
        <p:spPr>
          <a:xfrm>
            <a:off x="690935" y="1153733"/>
            <a:ext cx="2895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CC6600"/>
                </a:solidFill>
                <a:latin typeface="#9Slide03 SFU Futura_12" panose="00000400000000000000" pitchFamily="2" charset="0"/>
              </a:rPr>
              <a:t>Là 1 trong 3 trung tâm kinh tế hàng đầu thế giới.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430FED6-9606-2ED3-B3EA-E62C1AADE053}"/>
              </a:ext>
            </a:extLst>
          </p:cNvPr>
          <p:cNvSpPr txBox="1"/>
          <p:nvPr/>
        </p:nvSpPr>
        <p:spPr>
          <a:xfrm>
            <a:off x="4642328" y="3240628"/>
            <a:ext cx="2615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#9Slide03 SFU Futura_12" panose="00000400000000000000" pitchFamily="2" charset="0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</a:rPr>
              <a:t>hiếm 17,8% GDP toàn cầu – 2021</a:t>
            </a:r>
            <a:endParaRPr lang="en-US">
              <a:solidFill>
                <a:srgbClr val="0070C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5CF060A-C960-D4F1-AEB9-D494C938C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032" y="5311125"/>
            <a:ext cx="1764718" cy="10252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FE2B8B9-B436-E7AF-6794-5CE41CD0EF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2502" y="2778036"/>
            <a:ext cx="3829917" cy="3829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FFD2C0-15D3-D946-8B3F-73F1CF8A5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9527" y="617629"/>
            <a:ext cx="3843951" cy="24687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xmlns="" id="{EDDE1972-B4E2-0B63-2F99-3BCF9FD811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83925" y="5795540"/>
            <a:ext cx="6016532" cy="109782"/>
          </a:xfrm>
          <a:prstGeom prst="curvedConnector3">
            <a:avLst>
              <a:gd name="adj1" fmla="val 43245"/>
            </a:avLst>
          </a:prstGeom>
          <a:ln w="57150">
            <a:tailEnd type="triangle"/>
          </a:ln>
        </p:spPr>
        <p:style>
          <a:lnRef idx="1">
            <a:schemeClr val="accent3">
              <a:lumMod val="67000"/>
            </a:schemeClr>
          </a:lnRef>
          <a:fillRef idx="0">
            <a:schemeClr val="accent3">
              <a:lumMod val="67000"/>
            </a:schemeClr>
          </a:fillRef>
          <a:effectRef idx="0">
            <a:schemeClr val="accent3">
              <a:lumMod val="67000"/>
            </a:schemeClr>
          </a:effectRef>
          <a:fontRef idx="minor">
            <a:schemeClr val="tx1"/>
          </a:fontRef>
        </p:style>
      </p:cxnSp>
      <p:sp>
        <p:nvSpPr>
          <p:cNvPr id="45" name="Arrow: Curved Left 44">
            <a:extLst>
              <a:ext uri="{FF2B5EF4-FFF2-40B4-BE49-F238E27FC236}">
                <a16:creationId xmlns:a16="http://schemas.microsoft.com/office/drawing/2014/main" xmlns="" id="{261AFE36-3F1B-E80D-02F0-3BFB6AEC2CC9}"/>
              </a:ext>
            </a:extLst>
          </p:cNvPr>
          <p:cNvSpPr/>
          <p:nvPr/>
        </p:nvSpPr>
        <p:spPr>
          <a:xfrm rot="5400000">
            <a:off x="6406891" y="2702137"/>
            <a:ext cx="652360" cy="7670771"/>
          </a:xfrm>
          <a:prstGeom prst="curvedLef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Curved Left 45">
            <a:extLst>
              <a:ext uri="{FF2B5EF4-FFF2-40B4-BE49-F238E27FC236}">
                <a16:creationId xmlns:a16="http://schemas.microsoft.com/office/drawing/2014/main" xmlns="" id="{1A81CE57-C0EF-D5AF-445F-C95E7551BD1A}"/>
              </a:ext>
            </a:extLst>
          </p:cNvPr>
          <p:cNvSpPr/>
          <p:nvPr/>
        </p:nvSpPr>
        <p:spPr>
          <a:xfrm rot="4733748" flipH="1">
            <a:off x="5561099" y="1955132"/>
            <a:ext cx="551543" cy="5882268"/>
          </a:xfrm>
          <a:prstGeom prst="curvedLef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5401682-AD7E-1CDC-B79F-D3A0867566AB}"/>
              </a:ext>
            </a:extLst>
          </p:cNvPr>
          <p:cNvSpPr txBox="1"/>
          <p:nvPr/>
        </p:nvSpPr>
        <p:spPr>
          <a:xfrm>
            <a:off x="7381710" y="4071625"/>
            <a:ext cx="105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  <a:latin typeface="#9Slide03 SFU Futura_07" panose="00000900000000000000" pitchFamily="2" charset="0"/>
              </a:rPr>
              <a:t>Italia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C18A84A-777C-7C0F-2119-228A6C45DAFB}"/>
              </a:ext>
            </a:extLst>
          </p:cNvPr>
          <p:cNvSpPr txBox="1"/>
          <p:nvPr/>
        </p:nvSpPr>
        <p:spPr>
          <a:xfrm>
            <a:off x="7343083" y="5426208"/>
            <a:ext cx="121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  <a:latin typeface="#9Slide03 SFU Futura_07" panose="00000900000000000000" pitchFamily="2" charset="0"/>
              </a:rPr>
              <a:t>Germany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6E0BFAC-C4D1-EA59-FBA0-2585EE1B40ED}"/>
              </a:ext>
            </a:extLst>
          </p:cNvPr>
          <p:cNvSpPr txBox="1"/>
          <p:nvPr/>
        </p:nvSpPr>
        <p:spPr>
          <a:xfrm>
            <a:off x="8077375" y="6366496"/>
            <a:ext cx="121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  <a:latin typeface="#9Slide03 SFU Futura_07" panose="00000900000000000000" pitchFamily="2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1990958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64E8FB6-59A8-8774-9F27-19564A5C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51" y="543742"/>
            <a:ext cx="11592119" cy="6149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II.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9B8D95-6564-7C76-5402-0D1114DF42C7}"/>
              </a:ext>
            </a:extLst>
          </p:cNvPr>
          <p:cNvGrpSpPr/>
          <p:nvPr/>
        </p:nvGrpSpPr>
        <p:grpSpPr>
          <a:xfrm>
            <a:off x="11065497" y="23022"/>
            <a:ext cx="968534" cy="908444"/>
            <a:chOff x="-3199489" y="-2181229"/>
            <a:chExt cx="1001508" cy="1012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2FEADFD-FC30-56FF-45F7-0ECF24B20E68}"/>
                </a:ext>
              </a:extLst>
            </p:cNvPr>
            <p:cNvSpPr/>
            <p:nvPr/>
          </p:nvSpPr>
          <p:spPr>
            <a:xfrm>
              <a:off x="-3199489" y="-2181229"/>
              <a:ext cx="1001508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AD76679-5A53-4963-228F-13CCC310B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-3050737" y="-2028147"/>
              <a:ext cx="716735" cy="7079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2D5AFD-3873-DB9F-ABDC-3458CC720D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048"/>
          <a:stretch/>
        </p:blipFill>
        <p:spPr>
          <a:xfrm flipV="1">
            <a:off x="2603072" y="1485599"/>
            <a:ext cx="7290228" cy="5068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B0C49A-7596-5FC4-9DD8-421869033E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056" r="90556">
                        <a14:foregroundMark x1="40000" y1="17778" x2="65556" y2="20556"/>
                        <a14:foregroundMark x1="57222" y1="51111" x2="90000" y2="49444"/>
                        <a14:foregroundMark x1="90000" y1="49444" x2="90556" y2="49444"/>
                        <a14:foregroundMark x1="45000" y1="19444" x2="56111" y2="19444"/>
                        <a14:foregroundMark x1="40000" y1="81111" x2="71667" y2="81111"/>
                        <a14:foregroundMark x1="20000" y1="38333" x2="10556" y2="47778"/>
                        <a14:foregroundMark x1="38889" y1="77222" x2="53333" y2="82500"/>
                        <a14:foregroundMark x1="44167" y1="73333" x2="32222" y2="82500"/>
                        <a14:foregroundMark x1="32222" y1="82500" x2="49167" y2="78889"/>
                        <a14:foregroundMark x1="49167" y1="78889" x2="45278" y2="74167"/>
                        <a14:foregroundMark x1="51944" y1="45278" x2="58056" y2="49167"/>
                        <a14:foregroundMark x1="14722" y1="38333" x2="20000" y2="47500"/>
                        <a14:foregroundMark x1="21389" y1="38056" x2="26944" y2="65000"/>
                        <a14:foregroundMark x1="28611" y1="41944" x2="10833" y2="53056"/>
                        <a14:foregroundMark x1="10833" y1="53056" x2="28611" y2="60000"/>
                        <a14:foregroundMark x1="28611" y1="60000" x2="40556" y2="44167"/>
                        <a14:foregroundMark x1="33611" y1="19444" x2="55000" y2="24167"/>
                        <a14:foregroundMark x1="45833" y1="13889" x2="42778" y2="30278"/>
                        <a14:foregroundMark x1="32778" y1="24722" x2="43889" y2="25833"/>
                        <a14:foregroundMark x1="52778" y1="44722" x2="63611" y2="44722"/>
                        <a14:foregroundMark x1="49167" y1="50278" x2="66111" y2="50833"/>
                        <a14:foregroundMark x1="50000" y1="56667" x2="65556" y2="56667"/>
                        <a14:foregroundMark x1="36111" y1="15556" x2="51389" y2="15556"/>
                        <a14:foregroundMark x1="13056" y1="42500" x2="37222" y2="42500"/>
                        <a14:foregroundMark x1="8056" y1="52500" x2="40833" y2="52500"/>
                        <a14:foregroundMark x1="14167" y1="62500" x2="33889" y2="62222"/>
                        <a14:foregroundMark x1="33889" y1="62222" x2="34444" y2="62222"/>
                        <a14:foregroundMark x1="30556" y1="42500" x2="36667" y2="67222"/>
                        <a14:foregroundMark x1="13889" y1="41944" x2="14722" y2="58889"/>
                        <a14:foregroundMark x1="14722" y1="58889" x2="25278" y2="64167"/>
                        <a14:foregroundMark x1="10278" y1="57500" x2="24444" y2="64167"/>
                        <a14:foregroundMark x1="24444" y1="64167" x2="25278" y2="64444"/>
                        <a14:foregroundMark x1="12222" y1="60833" x2="25000" y2="65278"/>
                        <a14:foregroundMark x1="16111" y1="38333" x2="26389" y2="36389"/>
                        <a14:foregroundMark x1="11944" y1="42222" x2="10000" y2="57222"/>
                        <a14:foregroundMark x1="10000" y1="57222" x2="10000" y2="57222"/>
                        <a14:foregroundMark x1="11389" y1="43611" x2="9722" y2="56667"/>
                        <a14:foregroundMark x1="35000" y1="75556" x2="50278" y2="80278"/>
                        <a14:foregroundMark x1="34722" y1="85833" x2="49167" y2="85833"/>
                        <a14:foregroundMark x1="39722" y1="88611" x2="45833" y2="88611"/>
                        <a14:foregroundMark x1="41667" y1="36667" x2="43611" y2="39722"/>
                        <a14:foregroundMark x1="45278" y1="60000" x2="45000" y2="63056"/>
                        <a14:foregroundMark x1="24722" y1="35833" x2="11667" y2="43056"/>
                        <a14:foregroundMark x1="11667" y1="43056" x2="10556" y2="46389"/>
                        <a14:foregroundMark x1="12778" y1="41111" x2="24444" y2="34722"/>
                        <a14:foregroundMark x1="10833" y1="44167" x2="10000" y2="58056"/>
                        <a14:foregroundMark x1="10000" y1="58056" x2="21944" y2="66667"/>
                        <a14:foregroundMark x1="21944" y1="66667" x2="26111" y2="67500"/>
                        <a14:foregroundMark x1="37222" y1="14167" x2="42500" y2="14722"/>
                        <a14:foregroundMark x1="9444" y1="44444" x2="16111" y2="44444"/>
                        <a14:foregroundMark x1="9722" y1="46111" x2="9722" y2="55278"/>
                        <a14:foregroundMark x1="14444" y1="63889" x2="19167" y2="65278"/>
                        <a14:foregroundMark x1="15556" y1="37778" x2="23611" y2="35556"/>
                      </a14:backgroundRemoval>
                    </a14:imgEffect>
                  </a14:imgLayer>
                </a14:imgProps>
              </a:ext>
            </a:extLst>
          </a:blip>
          <a:srcRect l="25277"/>
          <a:stretch/>
        </p:blipFill>
        <p:spPr>
          <a:xfrm>
            <a:off x="-4610966" y="2907342"/>
            <a:ext cx="2562225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302871-3E37-D6B2-98F9-CDD2B1B311D3}"/>
              </a:ext>
            </a:extLst>
          </p:cNvPr>
          <p:cNvSpPr txBox="1"/>
          <p:nvPr/>
        </p:nvSpPr>
        <p:spPr>
          <a:xfrm>
            <a:off x="5180920" y="1975046"/>
            <a:ext cx="16216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C00000"/>
                </a:solidFill>
                <a:latin typeface="#9Slide07 SVNBeachwood Sans" pitchFamily="2" charset="0"/>
              </a:rPr>
              <a:t>1 số lĩnh vực Có tỉ trọng hàng đầu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A6F2D4-2474-A7EA-CFE8-E5BDFA6B0EAF}"/>
              </a:ext>
            </a:extLst>
          </p:cNvPr>
          <p:cNvSpPr txBox="1"/>
          <p:nvPr/>
        </p:nvSpPr>
        <p:spPr>
          <a:xfrm>
            <a:off x="9559597" y="2594273"/>
            <a:ext cx="2169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92A670"/>
                </a:solidFill>
                <a:latin typeface="#9Slide03 SFU Futura_12" panose="00000400000000000000" pitchFamily="2" charset="0"/>
              </a:rPr>
              <a:t>Tỉ trọng xuất khẩu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92A67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164AAA-22AC-C05F-F90B-D79F69D88BC5}"/>
              </a:ext>
            </a:extLst>
          </p:cNvPr>
          <p:cNvSpPr txBox="1"/>
          <p:nvPr/>
        </p:nvSpPr>
        <p:spPr>
          <a:xfrm>
            <a:off x="901824" y="4521343"/>
            <a:ext cx="21511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A36605"/>
                </a:solidFill>
                <a:latin typeface="#9Slide03 SFU Futura_12" panose="00000400000000000000" pitchFamily="2" charset="0"/>
              </a:rPr>
              <a:t>Công nghiệp hàng không vũ trụ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A36605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E576B0-61F1-FDD5-0171-7AF43822F00C}"/>
              </a:ext>
            </a:extLst>
          </p:cNvPr>
          <p:cNvSpPr txBox="1"/>
          <p:nvPr/>
        </p:nvSpPr>
        <p:spPr>
          <a:xfrm>
            <a:off x="4265905" y="5872084"/>
            <a:ext cx="1890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B1102A"/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Điện tử - tin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26E71B-82B1-1ADE-40FF-9589CA4CC025}"/>
              </a:ext>
            </a:extLst>
          </p:cNvPr>
          <p:cNvSpPr txBox="1"/>
          <p:nvPr/>
        </p:nvSpPr>
        <p:spPr>
          <a:xfrm>
            <a:off x="1362634" y="2640910"/>
            <a:ext cx="1890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FCC00"/>
                </a:solidFill>
                <a:latin typeface="#9Slide03 SFU Futura_12" panose="00000400000000000000" pitchFamily="2" charset="0"/>
              </a:rPr>
              <a:t>ODA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52FE8A-D520-1BB9-8962-81F9B484B380}"/>
              </a:ext>
            </a:extLst>
          </p:cNvPr>
          <p:cNvSpPr txBox="1"/>
          <p:nvPr/>
        </p:nvSpPr>
        <p:spPr>
          <a:xfrm>
            <a:off x="7668789" y="5807084"/>
            <a:ext cx="1890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871070"/>
                </a:solidFill>
                <a:latin typeface="#9Slide03 SFU Futura_12" panose="00000400000000000000" pitchFamily="2" charset="0"/>
              </a:rPr>
              <a:t>Sản lượng ô tô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87107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D42CFC-A554-AE52-EC50-56F4EC614FE8}"/>
              </a:ext>
            </a:extLst>
          </p:cNvPr>
          <p:cNvSpPr txBox="1"/>
          <p:nvPr/>
        </p:nvSpPr>
        <p:spPr>
          <a:xfrm>
            <a:off x="7914242" y="2594273"/>
            <a:ext cx="1621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C00000"/>
                </a:solidFill>
                <a:latin typeface="#9Slide03 SFU Futura_12" panose="00000400000000000000" pitchFamily="2" charset="0"/>
              </a:rPr>
              <a:t>31,0 %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C4EAEE-8BFE-C1C1-D76F-45F988DBD29D}"/>
              </a:ext>
            </a:extLst>
          </p:cNvPr>
          <p:cNvSpPr txBox="1"/>
          <p:nvPr/>
        </p:nvSpPr>
        <p:spPr>
          <a:xfrm>
            <a:off x="7308828" y="3813457"/>
            <a:ext cx="945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C00000"/>
                </a:solidFill>
                <a:latin typeface="#9Slide03 SFU Futura_12" panose="00000400000000000000" pitchFamily="2" charset="0"/>
              </a:rPr>
              <a:t>29,6 %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CDE6FE-D87D-54BF-EE0B-9F94D23754A7}"/>
              </a:ext>
            </a:extLst>
          </p:cNvPr>
          <p:cNvSpPr txBox="1"/>
          <p:nvPr/>
        </p:nvSpPr>
        <p:spPr>
          <a:xfrm>
            <a:off x="6425301" y="5161856"/>
            <a:ext cx="945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C00000"/>
                </a:solidFill>
                <a:latin typeface="#9Slide03 SFU Futura_12" panose="00000400000000000000" pitchFamily="2" charset="0"/>
              </a:rPr>
              <a:t>21,3 %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6894B6-62FA-F07E-FEE2-6CDEF7110A2F}"/>
              </a:ext>
            </a:extLst>
          </p:cNvPr>
          <p:cNvSpPr txBox="1"/>
          <p:nvPr/>
        </p:nvSpPr>
        <p:spPr>
          <a:xfrm>
            <a:off x="8426675" y="4376831"/>
            <a:ext cx="2324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EB5B4"/>
                </a:solidFill>
                <a:latin typeface="#9Slide03 SFU Futura_12" panose="00000400000000000000" pitchFamily="2" charset="0"/>
              </a:rPr>
              <a:t>Tỉ trọng nhập khẩu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EB5B4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FEE42FA-D8A8-1D54-E41F-F2B7BA984B5A}"/>
              </a:ext>
            </a:extLst>
          </p:cNvPr>
          <p:cNvGrpSpPr/>
          <p:nvPr/>
        </p:nvGrpSpPr>
        <p:grpSpPr>
          <a:xfrm>
            <a:off x="-4851562" y="-184896"/>
            <a:ext cx="3695688" cy="1961038"/>
            <a:chOff x="-595135" y="505080"/>
            <a:chExt cx="3695688" cy="19610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535E1CE-8D38-2132-83CB-4DB15AFF0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1111" t="29473" r="7050" b="27100"/>
            <a:stretch/>
          </p:blipFill>
          <p:spPr>
            <a:xfrm>
              <a:off x="-595135" y="505080"/>
              <a:ext cx="3695688" cy="196103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FE53082-C775-1E4C-AAC8-5E7B05F04D2B}"/>
                </a:ext>
              </a:extLst>
            </p:cNvPr>
            <p:cNvSpPr txBox="1"/>
            <p:nvPr/>
          </p:nvSpPr>
          <p:spPr>
            <a:xfrm>
              <a:off x="498819" y="1277332"/>
              <a:ext cx="14315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FFC000"/>
                  </a:solidFill>
                  <a:latin typeface="#9Slide04 Philosopher Bold" panose="00000800000000000000" pitchFamily="2" charset="0"/>
                </a:rPr>
                <a:t>TRADE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4 Philosopher Bold" panose="00000800000000000000" pitchFamily="2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1EDBD08-63B4-B488-4AE9-3E15FF63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9" y="678464"/>
            <a:ext cx="2783983" cy="14768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5F5E84-B142-B947-24F1-93D017463DDA}"/>
              </a:ext>
            </a:extLst>
          </p:cNvPr>
          <p:cNvSpPr txBox="1"/>
          <p:nvPr/>
        </p:nvSpPr>
        <p:spPr>
          <a:xfrm>
            <a:off x="3315088" y="2576720"/>
            <a:ext cx="830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C00000"/>
                </a:solidFill>
                <a:latin typeface="#9Slide03 SFU Futura_12" panose="00000400000000000000" pitchFamily="2" charset="0"/>
              </a:rPr>
              <a:t>46,2 %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5FCF527-6BB1-495A-D5D9-725B100B58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622" t="25898" r="31155" b="8542"/>
          <a:stretch/>
        </p:blipFill>
        <p:spPr>
          <a:xfrm>
            <a:off x="10927049" y="5587279"/>
            <a:ext cx="1113575" cy="1110338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69B233-477F-6D0E-FD06-F4F30D5B9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6000" y1="19375" x2="67444" y2="19531"/>
                        <a14:foregroundMark x1="67667" y1="30625" x2="84667" y2="34844"/>
                        <a14:foregroundMark x1="27667" y1="53906" x2="45111" y2="46250"/>
                        <a14:foregroundMark x1="21444" y1="58281" x2="25889" y2="53750"/>
                        <a14:foregroundMark x1="70778" y1="43125" x2="79444" y2="25156"/>
                        <a14:foregroundMark x1="79778" y1="25156" x2="80667" y2="35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45082" flipH="1">
            <a:off x="842597" y="4946707"/>
            <a:ext cx="2276819" cy="157762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30E0814-1657-2551-DA71-5C7EF8D1E4FC}"/>
              </a:ext>
            </a:extLst>
          </p:cNvPr>
          <p:cNvGrpSpPr/>
          <p:nvPr/>
        </p:nvGrpSpPr>
        <p:grpSpPr>
          <a:xfrm>
            <a:off x="3544526" y="5648952"/>
            <a:ext cx="905581" cy="905581"/>
            <a:chOff x="3083253" y="5854211"/>
            <a:chExt cx="1029285" cy="107487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C5722C8-ED5F-D7F6-23B3-6ED1AA7C98DE}"/>
                </a:ext>
              </a:extLst>
            </p:cNvPr>
            <p:cNvSpPr/>
            <p:nvPr/>
          </p:nvSpPr>
          <p:spPr>
            <a:xfrm rot="8079969">
              <a:off x="3060458" y="6269542"/>
              <a:ext cx="1074878" cy="24421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52A5BECA-27D4-4C2E-2F15-596177D7B6CC}"/>
                </a:ext>
              </a:extLst>
            </p:cNvPr>
            <p:cNvSpPr/>
            <p:nvPr/>
          </p:nvSpPr>
          <p:spPr>
            <a:xfrm>
              <a:off x="3559261" y="6336342"/>
              <a:ext cx="85639" cy="85639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7ACF77F7-E793-181C-BC96-19A6D3C55A38}"/>
                </a:ext>
              </a:extLst>
            </p:cNvPr>
            <p:cNvSpPr/>
            <p:nvPr/>
          </p:nvSpPr>
          <p:spPr>
            <a:xfrm rot="13446008">
              <a:off x="3083253" y="6283560"/>
              <a:ext cx="1029285" cy="25503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5D3D472-6140-C432-BEC1-137B8895E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71903" y="6277961"/>
            <a:ext cx="1106288" cy="5531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68810C4-EDC5-66EB-CF7D-38DFB9A937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80378" y="2994383"/>
            <a:ext cx="2570492" cy="12852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E81E598-ED08-58C1-B07E-654C54D4CB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6471" y="3036076"/>
            <a:ext cx="1878696" cy="981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272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2" grpId="0"/>
      <p:bldP spid="4" grpId="0"/>
      <p:bldP spid="5" grpId="0"/>
      <p:bldP spid="9" grpId="0"/>
      <p:bldP spid="11" grpId="0"/>
      <p:bldP spid="13" grpId="0"/>
      <p:bldP spid="15" grpId="0"/>
      <p:bldP spid="17" grpId="0"/>
      <p:bldP spid="20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309882" y="944964"/>
            <a:ext cx="11551918" cy="1051965"/>
            <a:chOff x="416017" y="954391"/>
            <a:chExt cx="10693722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332578" y="1064873"/>
              <a:ext cx="9777161" cy="830997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 Nhiệm vụ 2: Tìm hiểu các đặc điểm cho thấy </a:t>
              </a:r>
            </a:p>
            <a:p>
              <a:pPr algn="ctr"/>
              <a:r>
                <a:rPr lang="en-US" sz="2400">
                  <a:solidFill>
                    <a:srgbClr val="FFC000"/>
                  </a:solidFill>
                  <a:latin typeface="#9Slide03 SFU Futura_01" panose="00000700000000000000" pitchFamily="2" charset="0"/>
                </a:rPr>
                <a:t>EU LÀ TỔ CHỨC THƯƠNG MẠI HÀNG ĐẦU THẾ GIỚI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416017" y="954391"/>
              <a:ext cx="995047" cy="1051965"/>
              <a:chOff x="10820629" y="1075372"/>
              <a:chExt cx="1835355" cy="19028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820629" y="1075372"/>
                <a:ext cx="1835355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1289531" y="1583049"/>
                <a:ext cx="1024773" cy="1001039"/>
              </a:xfrm>
              <a:prstGeom prst="rect">
                <a:avLst/>
              </a:prstGeom>
            </p:spPr>
          </p:pic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27C181-B3B6-9E64-319F-46BADD956C85}"/>
              </a:ext>
            </a:extLst>
          </p:cNvPr>
          <p:cNvSpPr/>
          <p:nvPr/>
        </p:nvSpPr>
        <p:spPr>
          <a:xfrm>
            <a:off x="1720938" y="2027535"/>
            <a:ext cx="8800497" cy="719632"/>
          </a:xfrm>
          <a:prstGeom prst="roundRect">
            <a:avLst>
              <a:gd name="adj" fmla="val 17985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ctr">
              <a:tabLst>
                <a:tab pos="358775" algn="l"/>
              </a:tabLst>
            </a:pPr>
            <a:r>
              <a:rPr lang="en-US" sz="3200">
                <a:solidFill>
                  <a:srgbClr val="6B5CD4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Thảo luận nhóm, hoàn thành PHIẾU HỌC TẬP</a:t>
            </a:r>
            <a:endParaRPr lang="en-US" sz="3200">
              <a:solidFill>
                <a:srgbClr val="6B5CD4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8B38B9-348C-CA8D-2BF4-EF8E7D8E6C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777" t="10376" r="6596" b="29846"/>
          <a:stretch/>
        </p:blipFill>
        <p:spPr>
          <a:xfrm>
            <a:off x="304800" y="4259001"/>
            <a:ext cx="3151130" cy="233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BAB96DC-B036-5C25-36A5-B34394CCAA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16393" y="2801951"/>
            <a:ext cx="896190" cy="1249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73AFEF-5812-18F2-B4DA-F9D4F8C550E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96575" y="2802105"/>
            <a:ext cx="896190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14AFB3-DB58-6899-61A1-D70AC1E6316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3871" y="2783697"/>
            <a:ext cx="896190" cy="1249788"/>
          </a:xfrm>
          <a:prstGeom prst="rect">
            <a:avLst/>
          </a:prstGeom>
        </p:spPr>
      </p:pic>
      <p:pic>
        <p:nvPicPr>
          <p:cNvPr id="18" name="Picture 9" descr="Picture1">
            <a:extLst>
              <a:ext uri="{FF2B5EF4-FFF2-40B4-BE49-F238E27FC236}">
                <a16:creationId xmlns:a16="http://schemas.microsoft.com/office/drawing/2014/main" xmlns="" id="{1BF5A5BD-ED54-0BD0-304B-5419A2685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177231" y="6595288"/>
            <a:ext cx="3783820" cy="1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37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D3F8C5-92B1-9C10-C1DB-B561ED46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818" y="646331"/>
            <a:ext cx="2586180" cy="19158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7270C-15DF-9464-F170-486E3027E783}"/>
              </a:ext>
            </a:extLst>
          </p:cNvPr>
          <p:cNvGrpSpPr/>
          <p:nvPr/>
        </p:nvGrpSpPr>
        <p:grpSpPr>
          <a:xfrm>
            <a:off x="2268827" y="956911"/>
            <a:ext cx="985055" cy="1012415"/>
            <a:chOff x="49418" y="978323"/>
            <a:chExt cx="985055" cy="101241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4D64811-A5CB-9189-15A2-72720E7DC6FA}"/>
                </a:ext>
              </a:extLst>
            </p:cNvPr>
            <p:cNvSpPr/>
            <p:nvPr/>
          </p:nvSpPr>
          <p:spPr>
            <a:xfrm>
              <a:off x="49418" y="978323"/>
              <a:ext cx="985055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F3A6795-3E43-344C-B303-FBAD6F6B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2020" t="15993" r="17407" b="14512"/>
            <a:stretch/>
          </p:blipFill>
          <p:spPr>
            <a:xfrm>
              <a:off x="124289" y="1065149"/>
              <a:ext cx="837773" cy="838762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2AE2CD6-347D-9B46-F446-31F20DA5F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32946"/>
              </p:ext>
            </p:extLst>
          </p:nvPr>
        </p:nvGraphicFramePr>
        <p:xfrm>
          <a:off x="1283854" y="2556701"/>
          <a:ext cx="9467272" cy="4216400"/>
        </p:xfrm>
        <a:graphic>
          <a:graphicData uri="http://schemas.openxmlformats.org/drawingml/2006/table">
            <a:tbl>
              <a:tblPr bandRow="1"/>
              <a:tblGrid>
                <a:gridCol w="9467272">
                  <a:extLst>
                    <a:ext uri="{9D8B030D-6E8A-4147-A177-3AD203B41FA5}">
                      <a16:colId xmlns:a16="http://schemas.microsoft.com/office/drawing/2014/main" xmlns="" val="3482128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PHIẾU HỌC TẬP số 1: </a:t>
                      </a:r>
                      <a:r>
                        <a:rPr lang="en-US" sz="2000" b="1">
                          <a:solidFill>
                            <a:srgbClr val="8747DA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CON SỐ BIẾT NÓI</a:t>
                      </a:r>
                      <a:endParaRPr lang="en-US" sz="2000">
                        <a:solidFill>
                          <a:srgbClr val="8747DA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6716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Cho biết các con số sau nói lên đặc điểm gì của Liên minh châu Âu?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31%: tỉ trọng xuất khẩu của EU trong tổng giá trị xuất khẩu thế giới.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29,6%: tỉ trọng nhập khẩu của EU trong tổng giá trị nhập khẩu thế giới.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8670,6 tỉ USD: giá trị xuất khẩu của EU năm 2021.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654 tỉ USD: giá trị xuất siêu của EU năm 2021.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50,4%: tỉ trọng xuất khẩu của EU trong GDP nội khối.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15%: tỉ trọng giá trị thương mại hàng hóa của EU trong thương mại toàn cầu.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⇨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810068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EA3F58-43F7-A545-1077-21F6BA7C55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949" b="58114"/>
          <a:stretch/>
        </p:blipFill>
        <p:spPr>
          <a:xfrm>
            <a:off x="3640932" y="843002"/>
            <a:ext cx="4592781" cy="1283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726733-93B6-38D2-3D1D-8D27F7EDC3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66" t="39988" r="24799" b="32074"/>
          <a:stretch/>
        </p:blipFill>
        <p:spPr>
          <a:xfrm rot="16200000">
            <a:off x="-741321" y="3994988"/>
            <a:ext cx="2688387" cy="128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882B9-24B1-6AEC-B4C8-4710C9DA46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81" t="66252" r="27584" b="5810"/>
          <a:stretch/>
        </p:blipFill>
        <p:spPr>
          <a:xfrm rot="5400000">
            <a:off x="10127368" y="3994989"/>
            <a:ext cx="2688387" cy="12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0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795DAE-4D59-4DDE-61C7-C7F8E8FC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78" y="419976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68F4C3-D4E1-1875-C383-BFDF8624E5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81866" y="3193322"/>
            <a:ext cx="9166693" cy="3244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7270C-15DF-9464-F170-486E3027E783}"/>
              </a:ext>
            </a:extLst>
          </p:cNvPr>
          <p:cNvGrpSpPr/>
          <p:nvPr/>
        </p:nvGrpSpPr>
        <p:grpSpPr>
          <a:xfrm>
            <a:off x="138397" y="907779"/>
            <a:ext cx="985055" cy="1012415"/>
            <a:chOff x="49418" y="978323"/>
            <a:chExt cx="985055" cy="101241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4D64811-A5CB-9189-15A2-72720E7DC6FA}"/>
                </a:ext>
              </a:extLst>
            </p:cNvPr>
            <p:cNvSpPr/>
            <p:nvPr/>
          </p:nvSpPr>
          <p:spPr>
            <a:xfrm>
              <a:off x="49418" y="978323"/>
              <a:ext cx="985055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F3A6795-3E43-344C-B303-FBAD6F6B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2020" t="15993" r="17407" b="14512"/>
            <a:stretch/>
          </p:blipFill>
          <p:spPr>
            <a:xfrm>
              <a:off x="124289" y="1065149"/>
              <a:ext cx="837773" cy="838762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938BCFDA-5407-A1C9-C168-B5F741CD9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85293"/>
              </p:ext>
            </p:extLst>
          </p:nvPr>
        </p:nvGraphicFramePr>
        <p:xfrm>
          <a:off x="279602" y="2850359"/>
          <a:ext cx="9166693" cy="3588730"/>
        </p:xfrm>
        <a:graphic>
          <a:graphicData uri="http://schemas.openxmlformats.org/drawingml/2006/table">
            <a:tbl>
              <a:tblPr bandRow="1"/>
              <a:tblGrid>
                <a:gridCol w="9166693">
                  <a:extLst>
                    <a:ext uri="{9D8B030D-6E8A-4147-A177-3AD203B41FA5}">
                      <a16:colId xmlns:a16="http://schemas.microsoft.com/office/drawing/2014/main" xmlns="" val="3100926939"/>
                    </a:ext>
                  </a:extLst>
                </a:gridCol>
              </a:tblGrid>
              <a:tr h="253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PHIẾU HỌC TẬP SỐ 2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58367" marR="58367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826266"/>
                  </a:ext>
                </a:extLst>
              </a:tr>
              <a:tr h="32382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Dựa vào kiến thức SGK, xác định chính sách thương mại của EU đối với: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quốc gia nội khối: 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nước ngoại khối: ……………………………………………………….………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58367" marR="58367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7897046"/>
                  </a:ext>
                </a:extLst>
              </a:tr>
            </a:tbl>
          </a:graphicData>
        </a:graphic>
      </p:graphicFrame>
      <p:pic>
        <p:nvPicPr>
          <p:cNvPr id="2050" name="Picture 2" descr="TÓM LƯỢC CHUNG VỀ EVFTA - TÓM LƯỢC HIỆP ĐỊNH THƯƠNG MẠI TỰ DO VIỆT NAM -  LIÊN MINH CHÂU ÂU (EVFTA) - Studocu">
            <a:extLst>
              <a:ext uri="{FF2B5EF4-FFF2-40B4-BE49-F238E27FC236}">
                <a16:creationId xmlns:a16="http://schemas.microsoft.com/office/drawing/2014/main" xmlns="" id="{BD58F8F1-F35B-58A9-2FCB-52F2653F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35" y="-1024695"/>
            <a:ext cx="2857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4BFEB8-2F88-154B-5E8F-4BE0576769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7782" y="849441"/>
            <a:ext cx="2103268" cy="1353205"/>
          </a:xfrm>
          <a:custGeom>
            <a:avLst/>
            <a:gdLst>
              <a:gd name="connsiteX0" fmla="*/ 0 w 2103268"/>
              <a:gd name="connsiteY0" fmla="*/ 0 h 1353205"/>
              <a:gd name="connsiteX1" fmla="*/ 567882 w 2103268"/>
              <a:gd name="connsiteY1" fmla="*/ 0 h 1353205"/>
              <a:gd name="connsiteX2" fmla="*/ 1093699 w 2103268"/>
              <a:gd name="connsiteY2" fmla="*/ 0 h 1353205"/>
              <a:gd name="connsiteX3" fmla="*/ 1619516 w 2103268"/>
              <a:gd name="connsiteY3" fmla="*/ 0 h 1353205"/>
              <a:gd name="connsiteX4" fmla="*/ 2103268 w 2103268"/>
              <a:gd name="connsiteY4" fmla="*/ 0 h 1353205"/>
              <a:gd name="connsiteX5" fmla="*/ 2103268 w 2103268"/>
              <a:gd name="connsiteY5" fmla="*/ 478132 h 1353205"/>
              <a:gd name="connsiteX6" fmla="*/ 2103268 w 2103268"/>
              <a:gd name="connsiteY6" fmla="*/ 929201 h 1353205"/>
              <a:gd name="connsiteX7" fmla="*/ 2103268 w 2103268"/>
              <a:gd name="connsiteY7" fmla="*/ 1353205 h 1353205"/>
              <a:gd name="connsiteX8" fmla="*/ 1619516 w 2103268"/>
              <a:gd name="connsiteY8" fmla="*/ 1353205 h 1353205"/>
              <a:gd name="connsiteX9" fmla="*/ 1072667 w 2103268"/>
              <a:gd name="connsiteY9" fmla="*/ 1353205 h 1353205"/>
              <a:gd name="connsiteX10" fmla="*/ 588915 w 2103268"/>
              <a:gd name="connsiteY10" fmla="*/ 1353205 h 1353205"/>
              <a:gd name="connsiteX11" fmla="*/ 0 w 2103268"/>
              <a:gd name="connsiteY11" fmla="*/ 1353205 h 1353205"/>
              <a:gd name="connsiteX12" fmla="*/ 0 w 2103268"/>
              <a:gd name="connsiteY12" fmla="*/ 875073 h 1353205"/>
              <a:gd name="connsiteX13" fmla="*/ 0 w 2103268"/>
              <a:gd name="connsiteY13" fmla="*/ 437536 h 1353205"/>
              <a:gd name="connsiteX14" fmla="*/ 0 w 2103268"/>
              <a:gd name="connsiteY14" fmla="*/ 0 h 135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3268" h="1353205" fill="none" extrusionOk="0">
                <a:moveTo>
                  <a:pt x="0" y="0"/>
                </a:moveTo>
                <a:cubicBezTo>
                  <a:pt x="257351" y="-5327"/>
                  <a:pt x="411430" y="13370"/>
                  <a:pt x="567882" y="0"/>
                </a:cubicBezTo>
                <a:cubicBezTo>
                  <a:pt x="724334" y="-13370"/>
                  <a:pt x="920539" y="42382"/>
                  <a:pt x="1093699" y="0"/>
                </a:cubicBezTo>
                <a:cubicBezTo>
                  <a:pt x="1266859" y="-42382"/>
                  <a:pt x="1505136" y="58119"/>
                  <a:pt x="1619516" y="0"/>
                </a:cubicBezTo>
                <a:cubicBezTo>
                  <a:pt x="1733896" y="-58119"/>
                  <a:pt x="1928121" y="50195"/>
                  <a:pt x="2103268" y="0"/>
                </a:cubicBezTo>
                <a:cubicBezTo>
                  <a:pt x="2105028" y="109866"/>
                  <a:pt x="2050725" y="271704"/>
                  <a:pt x="2103268" y="478132"/>
                </a:cubicBezTo>
                <a:cubicBezTo>
                  <a:pt x="2155811" y="684560"/>
                  <a:pt x="2080944" y="759108"/>
                  <a:pt x="2103268" y="929201"/>
                </a:cubicBezTo>
                <a:cubicBezTo>
                  <a:pt x="2125592" y="1099294"/>
                  <a:pt x="2058214" y="1171348"/>
                  <a:pt x="2103268" y="1353205"/>
                </a:cubicBezTo>
                <a:cubicBezTo>
                  <a:pt x="1985202" y="1357369"/>
                  <a:pt x="1747599" y="1316049"/>
                  <a:pt x="1619516" y="1353205"/>
                </a:cubicBezTo>
                <a:cubicBezTo>
                  <a:pt x="1491433" y="1390361"/>
                  <a:pt x="1298990" y="1331576"/>
                  <a:pt x="1072667" y="1353205"/>
                </a:cubicBezTo>
                <a:cubicBezTo>
                  <a:pt x="846344" y="1374834"/>
                  <a:pt x="742125" y="1313823"/>
                  <a:pt x="588915" y="1353205"/>
                </a:cubicBezTo>
                <a:cubicBezTo>
                  <a:pt x="435705" y="1392587"/>
                  <a:pt x="150552" y="1298338"/>
                  <a:pt x="0" y="1353205"/>
                </a:cubicBezTo>
                <a:cubicBezTo>
                  <a:pt x="-12388" y="1242901"/>
                  <a:pt x="43431" y="1062664"/>
                  <a:pt x="0" y="875073"/>
                </a:cubicBezTo>
                <a:cubicBezTo>
                  <a:pt x="-43431" y="687482"/>
                  <a:pt x="14691" y="568112"/>
                  <a:pt x="0" y="437536"/>
                </a:cubicBezTo>
                <a:cubicBezTo>
                  <a:pt x="-14691" y="306960"/>
                  <a:pt x="7741" y="186128"/>
                  <a:pt x="0" y="0"/>
                </a:cubicBezTo>
                <a:close/>
              </a:path>
              <a:path w="2103268" h="1353205" stroke="0" extrusionOk="0">
                <a:moveTo>
                  <a:pt x="0" y="0"/>
                </a:moveTo>
                <a:cubicBezTo>
                  <a:pt x="138780" y="-52190"/>
                  <a:pt x="417312" y="7021"/>
                  <a:pt x="525817" y="0"/>
                </a:cubicBezTo>
                <a:cubicBezTo>
                  <a:pt x="634322" y="-7021"/>
                  <a:pt x="906647" y="8332"/>
                  <a:pt x="1093699" y="0"/>
                </a:cubicBezTo>
                <a:cubicBezTo>
                  <a:pt x="1280751" y="-8332"/>
                  <a:pt x="1472134" y="59001"/>
                  <a:pt x="1640549" y="0"/>
                </a:cubicBezTo>
                <a:cubicBezTo>
                  <a:pt x="1808964" y="-59001"/>
                  <a:pt x="1876925" y="3062"/>
                  <a:pt x="2103268" y="0"/>
                </a:cubicBezTo>
                <a:cubicBezTo>
                  <a:pt x="2128582" y="154424"/>
                  <a:pt x="2097491" y="336145"/>
                  <a:pt x="2103268" y="437536"/>
                </a:cubicBezTo>
                <a:cubicBezTo>
                  <a:pt x="2109045" y="538927"/>
                  <a:pt x="2095770" y="748831"/>
                  <a:pt x="2103268" y="875073"/>
                </a:cubicBezTo>
                <a:cubicBezTo>
                  <a:pt x="2110766" y="1001315"/>
                  <a:pt x="2102424" y="1213464"/>
                  <a:pt x="2103268" y="1353205"/>
                </a:cubicBezTo>
                <a:cubicBezTo>
                  <a:pt x="1969413" y="1368864"/>
                  <a:pt x="1823417" y="1349950"/>
                  <a:pt x="1619516" y="1353205"/>
                </a:cubicBezTo>
                <a:cubicBezTo>
                  <a:pt x="1415615" y="1356460"/>
                  <a:pt x="1231944" y="1295871"/>
                  <a:pt x="1093699" y="1353205"/>
                </a:cubicBezTo>
                <a:cubicBezTo>
                  <a:pt x="955454" y="1410539"/>
                  <a:pt x="711494" y="1332405"/>
                  <a:pt x="525817" y="1353205"/>
                </a:cubicBezTo>
                <a:cubicBezTo>
                  <a:pt x="340140" y="1374005"/>
                  <a:pt x="257849" y="1318866"/>
                  <a:pt x="0" y="1353205"/>
                </a:cubicBezTo>
                <a:cubicBezTo>
                  <a:pt x="-39831" y="1202141"/>
                  <a:pt x="33912" y="1127039"/>
                  <a:pt x="0" y="929201"/>
                </a:cubicBezTo>
                <a:cubicBezTo>
                  <a:pt x="-33912" y="731363"/>
                  <a:pt x="27817" y="593133"/>
                  <a:pt x="0" y="478132"/>
                </a:cubicBezTo>
                <a:cubicBezTo>
                  <a:pt x="-27817" y="363131"/>
                  <a:pt x="22897" y="191206"/>
                  <a:pt x="0" y="0"/>
                </a:cubicBezTo>
                <a:close/>
              </a:path>
            </a:pathLst>
          </a:custGeom>
          <a:ln w="127000" cap="sq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9974626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54FFCBF-195A-D5D1-2A00-094BE0B7DB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7357" y="2850359"/>
            <a:ext cx="2044118" cy="135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17FEE9-2547-37E2-291A-A042329BFE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22" b="89926" l="7000" r="94333">
                        <a14:foregroundMark x1="7000" y1="76593" x2="10778" y2="73926"/>
                        <a14:foregroundMark x1="35556" y1="23259" x2="35556" y2="23704"/>
                        <a14:foregroundMark x1="34667" y1="22222" x2="35444" y2="25778"/>
                        <a14:foregroundMark x1="35222" y1="21481" x2="34333" y2="22222"/>
                        <a14:foregroundMark x1="41111" y1="45778" x2="55000" y2="49185"/>
                        <a14:foregroundMark x1="44889" y1="57481" x2="52444" y2="50370"/>
                        <a14:foregroundMark x1="56444" y1="6370" x2="58444" y2="10963"/>
                        <a14:foregroundMark x1="21444" y1="81778" x2="25889" y2="75556"/>
                        <a14:foregroundMark x1="27667" y1="76889" x2="30556" y2="74222"/>
                        <a14:foregroundMark x1="31111" y1="75704" x2="32333" y2="73185"/>
                        <a14:foregroundMark x1="13111" y1="82667" x2="20778" y2="81778"/>
                        <a14:foregroundMark x1="41889" y1="78667" x2="45556" y2="76296"/>
                        <a14:foregroundMark x1="66111" y1="80444" x2="71889" y2="84444"/>
                        <a14:foregroundMark x1="71889" y1="84444" x2="73556" y2="86815"/>
                        <a14:foregroundMark x1="68000" y1="82667" x2="69222" y2="82815"/>
                        <a14:foregroundMark x1="73111" y1="87407" x2="74889" y2="86519"/>
                        <a14:foregroundMark x1="89333" y1="82963" x2="94333" y2="79259"/>
                        <a14:foregroundMark x1="91667" y1="82074" x2="92778" y2="82074"/>
                        <a14:foregroundMark x1="91111" y1="82519" x2="92667" y2="82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378" y="679617"/>
            <a:ext cx="2568286" cy="1926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61546D-D822-8C74-070B-5DB6AC8653E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823" r="16823"/>
          <a:stretch/>
        </p:blipFill>
        <p:spPr>
          <a:xfrm>
            <a:off x="9690254" y="4655355"/>
            <a:ext cx="2416902" cy="21125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1275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6">
            <a:extLst>
              <a:ext uri="{FF2B5EF4-FFF2-40B4-BE49-F238E27FC236}">
                <a16:creationId xmlns:a16="http://schemas.microsoft.com/office/drawing/2014/main" xmlns="" id="{C3862298-AF85-4572-BED3-52E573EB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3E485DD-0C12-45BC-A361-28152A03B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6D6B998F-CA62-4EE6-B7E7-046377D4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27C181-B3B6-9E64-319F-46BADD956C85}"/>
              </a:ext>
            </a:extLst>
          </p:cNvPr>
          <p:cNvSpPr/>
          <p:nvPr/>
        </p:nvSpPr>
        <p:spPr>
          <a:xfrm>
            <a:off x="2958493" y="2120537"/>
            <a:ext cx="7287076" cy="1171349"/>
          </a:xfrm>
          <a:prstGeom prst="roundRect">
            <a:avLst>
              <a:gd name="adj" fmla="val 17985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0936">
              <a:spcAft>
                <a:spcPts val="600"/>
              </a:spcAft>
            </a:pPr>
            <a:r>
              <a:rPr lang="en-US" sz="24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Dựa vào các hình ảnh, hình và bảng 9.1, trình bày quá trình hình thành và mở rộng quy mô của khối EU.</a:t>
            </a:r>
            <a:endParaRPr lang="en-US" sz="2400">
              <a:solidFill>
                <a:srgbClr val="7030A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C31F99C-9507-98B7-E7B9-767C6DC44D4C}"/>
              </a:ext>
            </a:extLst>
          </p:cNvPr>
          <p:cNvSpPr/>
          <p:nvPr/>
        </p:nvSpPr>
        <p:spPr>
          <a:xfrm>
            <a:off x="3392453" y="3477056"/>
            <a:ext cx="7287076" cy="1171349"/>
          </a:xfrm>
          <a:prstGeom prst="roundRect">
            <a:avLst>
              <a:gd name="adj" fmla="val 19946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30936">
              <a:spcAft>
                <a:spcPts val="600"/>
              </a:spcAft>
            </a:pPr>
            <a:r>
              <a:rPr lang="en-US" sz="24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Các nhóm thảo luận, ghi lại câu trả lời của câu hỏi và phân công nhiệm vụ báo cáo.</a:t>
            </a:r>
            <a:endParaRPr lang="en-US" sz="2400">
              <a:solidFill>
                <a:srgbClr val="7030A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36D9227-BC34-ED72-2735-8D2CFE6A4135}"/>
              </a:ext>
            </a:extLst>
          </p:cNvPr>
          <p:cNvSpPr/>
          <p:nvPr/>
        </p:nvSpPr>
        <p:spPr>
          <a:xfrm>
            <a:off x="3776417" y="4837382"/>
            <a:ext cx="7287076" cy="1171349"/>
          </a:xfrm>
          <a:prstGeom prst="roundRect">
            <a:avLst>
              <a:gd name="adj" fmla="val 19946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30936">
              <a:spcAft>
                <a:spcPts val="600"/>
              </a:spcAft>
            </a:pPr>
            <a:r>
              <a:rPr lang="en-US" sz="24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Hết thời gian, GV gọi 2 nhóm đại diện ghi lại câu trả lời lên bảng, các nhóm còn lại đối chiếu kết quả, nhận xét, bổ sung nếu cần.</a:t>
            </a:r>
            <a:endParaRPr lang="en-US" sz="2400">
              <a:solidFill>
                <a:srgbClr val="7030A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44E517-0861-A756-8E95-C328BCF2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039" y="2645595"/>
            <a:ext cx="1488962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8DFB4-0EB0-8D28-A616-841D2269B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12"/>
          <a:stretch/>
        </p:blipFill>
        <p:spPr>
          <a:xfrm>
            <a:off x="448418" y="4612860"/>
            <a:ext cx="2659530" cy="196966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89DE33-C6A3-7638-3758-93757E5BAB41}"/>
              </a:ext>
            </a:extLst>
          </p:cNvPr>
          <p:cNvSpPr txBox="1"/>
          <p:nvPr/>
        </p:nvSpPr>
        <p:spPr>
          <a:xfrm>
            <a:off x="-2905" y="6861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51ED637-4D95-902D-677D-D02F3624F920}"/>
              </a:ext>
            </a:extLst>
          </p:cNvPr>
          <p:cNvGrpSpPr/>
          <p:nvPr/>
        </p:nvGrpSpPr>
        <p:grpSpPr>
          <a:xfrm>
            <a:off x="108338" y="854038"/>
            <a:ext cx="8303075" cy="1051965"/>
            <a:chOff x="174173" y="954391"/>
            <a:chExt cx="8303075" cy="10519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DD3DB3F-12C7-DC70-59EA-962BF98EC89E}"/>
                </a:ext>
              </a:extLst>
            </p:cNvPr>
            <p:cNvSpPr txBox="1"/>
            <p:nvPr/>
          </p:nvSpPr>
          <p:spPr>
            <a:xfrm>
              <a:off x="1190172" y="1218764"/>
              <a:ext cx="7287076" cy="523220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Nhiệm vụ 1: Tìm hiểu Quy mô của EU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483C788-5BB6-16B2-8073-DE5883CDC099}"/>
                </a:ext>
              </a:extLst>
            </p:cNvPr>
            <p:cNvGrpSpPr/>
            <p:nvPr/>
          </p:nvGrpSpPr>
          <p:grpSpPr>
            <a:xfrm>
              <a:off x="174173" y="954391"/>
              <a:ext cx="1074903" cy="1051965"/>
              <a:chOff x="10374553" y="1075372"/>
              <a:chExt cx="1982647" cy="190281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7C1338A-4E21-9E3C-5990-1865917BD504}"/>
                  </a:ext>
                </a:extLst>
              </p:cNvPr>
              <p:cNvSpPr/>
              <p:nvPr/>
            </p:nvSpPr>
            <p:spPr>
              <a:xfrm>
                <a:off x="10374553" y="1075372"/>
                <a:ext cx="1982647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A80DB98-1E3A-E1D8-6202-51A15ED71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943943" y="1572278"/>
                <a:ext cx="1024773" cy="909004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3F4E6-1C13-77DB-D068-839679CFE8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xmlns="" id="{B45A7EB7-9786-0E09-57B4-58CB6E5552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00" y="179944"/>
            <a:ext cx="2586997" cy="18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6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795DAE-4D59-4DDE-61C7-C7F8E8FC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78" y="419976"/>
            <a:ext cx="2143125" cy="2143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7270C-15DF-9464-F170-486E3027E783}"/>
              </a:ext>
            </a:extLst>
          </p:cNvPr>
          <p:cNvGrpSpPr/>
          <p:nvPr/>
        </p:nvGrpSpPr>
        <p:grpSpPr>
          <a:xfrm>
            <a:off x="138397" y="907779"/>
            <a:ext cx="985055" cy="1012415"/>
            <a:chOff x="49418" y="978323"/>
            <a:chExt cx="985055" cy="101241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4D64811-A5CB-9189-15A2-72720E7DC6FA}"/>
                </a:ext>
              </a:extLst>
            </p:cNvPr>
            <p:cNvSpPr/>
            <p:nvPr/>
          </p:nvSpPr>
          <p:spPr>
            <a:xfrm>
              <a:off x="49418" y="978323"/>
              <a:ext cx="985055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F3A6795-3E43-344C-B303-FBAD6F6B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2020" t="15993" r="17407" b="14512"/>
            <a:stretch/>
          </p:blipFill>
          <p:spPr>
            <a:xfrm>
              <a:off x="124289" y="1065149"/>
              <a:ext cx="837773" cy="838762"/>
            </a:xfrm>
            <a:prstGeom prst="rect">
              <a:avLst/>
            </a:prstGeom>
          </p:spPr>
        </p:pic>
      </p:grpSp>
      <p:pic>
        <p:nvPicPr>
          <p:cNvPr id="2050" name="Picture 2" descr="TÓM LƯỢC CHUNG VỀ EVFTA - TÓM LƯỢC HIỆP ĐỊNH THƯƠNG MẠI TỰ DO VIỆT NAM -  LIÊN MINH CHÂU ÂU (EVFTA) - Studocu">
            <a:extLst>
              <a:ext uri="{FF2B5EF4-FFF2-40B4-BE49-F238E27FC236}">
                <a16:creationId xmlns:a16="http://schemas.microsoft.com/office/drawing/2014/main" xmlns="" id="{BD58F8F1-F35B-58A9-2FCB-52F2653F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35" y="-1024695"/>
            <a:ext cx="2857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4BFEB8-2F88-154B-5E8F-4BE0576769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6380" y="777234"/>
            <a:ext cx="2103268" cy="1353205"/>
          </a:xfrm>
          <a:custGeom>
            <a:avLst/>
            <a:gdLst>
              <a:gd name="connsiteX0" fmla="*/ 0 w 2103268"/>
              <a:gd name="connsiteY0" fmla="*/ 0 h 1353205"/>
              <a:gd name="connsiteX1" fmla="*/ 567882 w 2103268"/>
              <a:gd name="connsiteY1" fmla="*/ 0 h 1353205"/>
              <a:gd name="connsiteX2" fmla="*/ 1093699 w 2103268"/>
              <a:gd name="connsiteY2" fmla="*/ 0 h 1353205"/>
              <a:gd name="connsiteX3" fmla="*/ 1619516 w 2103268"/>
              <a:gd name="connsiteY3" fmla="*/ 0 h 1353205"/>
              <a:gd name="connsiteX4" fmla="*/ 2103268 w 2103268"/>
              <a:gd name="connsiteY4" fmla="*/ 0 h 1353205"/>
              <a:gd name="connsiteX5" fmla="*/ 2103268 w 2103268"/>
              <a:gd name="connsiteY5" fmla="*/ 478132 h 1353205"/>
              <a:gd name="connsiteX6" fmla="*/ 2103268 w 2103268"/>
              <a:gd name="connsiteY6" fmla="*/ 929201 h 1353205"/>
              <a:gd name="connsiteX7" fmla="*/ 2103268 w 2103268"/>
              <a:gd name="connsiteY7" fmla="*/ 1353205 h 1353205"/>
              <a:gd name="connsiteX8" fmla="*/ 1619516 w 2103268"/>
              <a:gd name="connsiteY8" fmla="*/ 1353205 h 1353205"/>
              <a:gd name="connsiteX9" fmla="*/ 1072667 w 2103268"/>
              <a:gd name="connsiteY9" fmla="*/ 1353205 h 1353205"/>
              <a:gd name="connsiteX10" fmla="*/ 588915 w 2103268"/>
              <a:gd name="connsiteY10" fmla="*/ 1353205 h 1353205"/>
              <a:gd name="connsiteX11" fmla="*/ 0 w 2103268"/>
              <a:gd name="connsiteY11" fmla="*/ 1353205 h 1353205"/>
              <a:gd name="connsiteX12" fmla="*/ 0 w 2103268"/>
              <a:gd name="connsiteY12" fmla="*/ 875073 h 1353205"/>
              <a:gd name="connsiteX13" fmla="*/ 0 w 2103268"/>
              <a:gd name="connsiteY13" fmla="*/ 437536 h 1353205"/>
              <a:gd name="connsiteX14" fmla="*/ 0 w 2103268"/>
              <a:gd name="connsiteY14" fmla="*/ 0 h 135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3268" h="1353205" fill="none" extrusionOk="0">
                <a:moveTo>
                  <a:pt x="0" y="0"/>
                </a:moveTo>
                <a:cubicBezTo>
                  <a:pt x="257351" y="-5327"/>
                  <a:pt x="411430" y="13370"/>
                  <a:pt x="567882" y="0"/>
                </a:cubicBezTo>
                <a:cubicBezTo>
                  <a:pt x="724334" y="-13370"/>
                  <a:pt x="920539" y="42382"/>
                  <a:pt x="1093699" y="0"/>
                </a:cubicBezTo>
                <a:cubicBezTo>
                  <a:pt x="1266859" y="-42382"/>
                  <a:pt x="1505136" y="58119"/>
                  <a:pt x="1619516" y="0"/>
                </a:cubicBezTo>
                <a:cubicBezTo>
                  <a:pt x="1733896" y="-58119"/>
                  <a:pt x="1928121" y="50195"/>
                  <a:pt x="2103268" y="0"/>
                </a:cubicBezTo>
                <a:cubicBezTo>
                  <a:pt x="2105028" y="109866"/>
                  <a:pt x="2050725" y="271704"/>
                  <a:pt x="2103268" y="478132"/>
                </a:cubicBezTo>
                <a:cubicBezTo>
                  <a:pt x="2155811" y="684560"/>
                  <a:pt x="2080944" y="759108"/>
                  <a:pt x="2103268" y="929201"/>
                </a:cubicBezTo>
                <a:cubicBezTo>
                  <a:pt x="2125592" y="1099294"/>
                  <a:pt x="2058214" y="1171348"/>
                  <a:pt x="2103268" y="1353205"/>
                </a:cubicBezTo>
                <a:cubicBezTo>
                  <a:pt x="1985202" y="1357369"/>
                  <a:pt x="1747599" y="1316049"/>
                  <a:pt x="1619516" y="1353205"/>
                </a:cubicBezTo>
                <a:cubicBezTo>
                  <a:pt x="1491433" y="1390361"/>
                  <a:pt x="1298990" y="1331576"/>
                  <a:pt x="1072667" y="1353205"/>
                </a:cubicBezTo>
                <a:cubicBezTo>
                  <a:pt x="846344" y="1374834"/>
                  <a:pt x="742125" y="1313823"/>
                  <a:pt x="588915" y="1353205"/>
                </a:cubicBezTo>
                <a:cubicBezTo>
                  <a:pt x="435705" y="1392587"/>
                  <a:pt x="150552" y="1298338"/>
                  <a:pt x="0" y="1353205"/>
                </a:cubicBezTo>
                <a:cubicBezTo>
                  <a:pt x="-12388" y="1242901"/>
                  <a:pt x="43431" y="1062664"/>
                  <a:pt x="0" y="875073"/>
                </a:cubicBezTo>
                <a:cubicBezTo>
                  <a:pt x="-43431" y="687482"/>
                  <a:pt x="14691" y="568112"/>
                  <a:pt x="0" y="437536"/>
                </a:cubicBezTo>
                <a:cubicBezTo>
                  <a:pt x="-14691" y="306960"/>
                  <a:pt x="7741" y="186128"/>
                  <a:pt x="0" y="0"/>
                </a:cubicBezTo>
                <a:close/>
              </a:path>
              <a:path w="2103268" h="1353205" stroke="0" extrusionOk="0">
                <a:moveTo>
                  <a:pt x="0" y="0"/>
                </a:moveTo>
                <a:cubicBezTo>
                  <a:pt x="138780" y="-52190"/>
                  <a:pt x="417312" y="7021"/>
                  <a:pt x="525817" y="0"/>
                </a:cubicBezTo>
                <a:cubicBezTo>
                  <a:pt x="634322" y="-7021"/>
                  <a:pt x="906647" y="8332"/>
                  <a:pt x="1093699" y="0"/>
                </a:cubicBezTo>
                <a:cubicBezTo>
                  <a:pt x="1280751" y="-8332"/>
                  <a:pt x="1472134" y="59001"/>
                  <a:pt x="1640549" y="0"/>
                </a:cubicBezTo>
                <a:cubicBezTo>
                  <a:pt x="1808964" y="-59001"/>
                  <a:pt x="1876925" y="3062"/>
                  <a:pt x="2103268" y="0"/>
                </a:cubicBezTo>
                <a:cubicBezTo>
                  <a:pt x="2128582" y="154424"/>
                  <a:pt x="2097491" y="336145"/>
                  <a:pt x="2103268" y="437536"/>
                </a:cubicBezTo>
                <a:cubicBezTo>
                  <a:pt x="2109045" y="538927"/>
                  <a:pt x="2095770" y="748831"/>
                  <a:pt x="2103268" y="875073"/>
                </a:cubicBezTo>
                <a:cubicBezTo>
                  <a:pt x="2110766" y="1001315"/>
                  <a:pt x="2102424" y="1213464"/>
                  <a:pt x="2103268" y="1353205"/>
                </a:cubicBezTo>
                <a:cubicBezTo>
                  <a:pt x="1969413" y="1368864"/>
                  <a:pt x="1823417" y="1349950"/>
                  <a:pt x="1619516" y="1353205"/>
                </a:cubicBezTo>
                <a:cubicBezTo>
                  <a:pt x="1415615" y="1356460"/>
                  <a:pt x="1231944" y="1295871"/>
                  <a:pt x="1093699" y="1353205"/>
                </a:cubicBezTo>
                <a:cubicBezTo>
                  <a:pt x="955454" y="1410539"/>
                  <a:pt x="711494" y="1332405"/>
                  <a:pt x="525817" y="1353205"/>
                </a:cubicBezTo>
                <a:cubicBezTo>
                  <a:pt x="340140" y="1374005"/>
                  <a:pt x="257849" y="1318866"/>
                  <a:pt x="0" y="1353205"/>
                </a:cubicBezTo>
                <a:cubicBezTo>
                  <a:pt x="-39831" y="1202141"/>
                  <a:pt x="33912" y="1127039"/>
                  <a:pt x="0" y="929201"/>
                </a:cubicBezTo>
                <a:cubicBezTo>
                  <a:pt x="-33912" y="731363"/>
                  <a:pt x="27817" y="593133"/>
                  <a:pt x="0" y="478132"/>
                </a:cubicBezTo>
                <a:cubicBezTo>
                  <a:pt x="-27817" y="363131"/>
                  <a:pt x="22897" y="191206"/>
                  <a:pt x="0" y="0"/>
                </a:cubicBezTo>
                <a:close/>
              </a:path>
            </a:pathLst>
          </a:custGeom>
          <a:ln w="127000" cap="sq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9974626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54FFCBF-195A-D5D1-2A00-094BE0B7D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162" y="928113"/>
            <a:ext cx="2044118" cy="135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1EFE50C-FA35-EA98-30E1-1927CAC14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760616"/>
              </p:ext>
            </p:extLst>
          </p:nvPr>
        </p:nvGraphicFramePr>
        <p:xfrm>
          <a:off x="3360388" y="2595482"/>
          <a:ext cx="8439260" cy="3962400"/>
        </p:xfrm>
        <a:graphic>
          <a:graphicData uri="http://schemas.openxmlformats.org/drawingml/2006/table">
            <a:tbl>
              <a:tblPr bandRow="1"/>
              <a:tblGrid>
                <a:gridCol w="8439260">
                  <a:extLst>
                    <a:ext uri="{9D8B030D-6E8A-4147-A177-3AD203B41FA5}">
                      <a16:colId xmlns:a16="http://schemas.microsoft.com/office/drawing/2014/main" xmlns="" val="3377325155"/>
                    </a:ext>
                  </a:extLst>
                </a:gridCol>
              </a:tblGrid>
              <a:tr h="107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PHIẾU HỌC TẬP SỐ 3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47920" marR="4792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9712926"/>
                  </a:ext>
                </a:extLst>
              </a:tr>
              <a:tr h="3019874">
                <a:tc>
                  <a:txBody>
                    <a:bodyPr/>
                    <a:lstStyle/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Đọc các thông tin trong mục II.2, trình bày đặc điểm hoạt động ngoại thương của EU: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mặt hàng xuất khẩu chủ lực: 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…………………………………………………………………………………..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…………………………………………………………………………………..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mặt hàng nhập khẩu: ……………………………………..…………..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…………………………………………………………………………………..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bạn hàng và đối tác lớn: ………………………………………………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47920" marR="4792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66849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3F1E88-E8C6-5883-D896-28F45AF63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352" y="2334934"/>
            <a:ext cx="2517047" cy="189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People Sharing PNG, Vector, PSD, and Clipart With Transparent Background  for Free Download | Pngtree">
            <a:extLst>
              <a:ext uri="{FF2B5EF4-FFF2-40B4-BE49-F238E27FC236}">
                <a16:creationId xmlns:a16="http://schemas.microsoft.com/office/drawing/2014/main" xmlns="" id="{1970E439-A930-581A-49F7-72B66DC2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r="12495"/>
          <a:stretch/>
        </p:blipFill>
        <p:spPr bwMode="auto">
          <a:xfrm>
            <a:off x="192567" y="4226048"/>
            <a:ext cx="2931736" cy="25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92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647B3FA-697D-13D0-1BDA-33FF2019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241" y="1616434"/>
            <a:ext cx="2139881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VỊ THẾ CỦA EU TRONG NỀN KINH TẾ THẾ GIỚI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A5EFC1-C9B3-D188-D4EE-E6442E9D3D3F}"/>
              </a:ext>
            </a:extLst>
          </p:cNvPr>
          <p:cNvSpPr txBox="1"/>
          <p:nvPr/>
        </p:nvSpPr>
        <p:spPr>
          <a:xfrm>
            <a:off x="1311445" y="700633"/>
            <a:ext cx="9569106" cy="461665"/>
          </a:xfrm>
          <a:prstGeom prst="rect">
            <a:avLst/>
          </a:prstGeom>
          <a:gradFill flip="none" rotWithShape="1">
            <a:gsLst>
              <a:gs pos="0">
                <a:srgbClr val="8747DA"/>
              </a:gs>
              <a:gs pos="41000">
                <a:srgbClr val="6B5CD4"/>
              </a:gs>
              <a:gs pos="100000">
                <a:srgbClr val="6600CC"/>
              </a:gs>
            </a:gsLst>
            <a:lin ang="18900000" scaled="1"/>
            <a:tileRect/>
          </a:gradFill>
          <a:ln w="476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rgbClr val="7030A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20000"/>
                    <a:lumOff val="80000"/>
                  </a:schemeClr>
                </a:solidFill>
                <a:latin typeface="#9Slide03 SFU Futura_01" panose="00000700000000000000" pitchFamily="2" charset="0"/>
              </a:rPr>
              <a:t> </a:t>
            </a:r>
            <a:r>
              <a:rPr lang="en-US" sz="2000">
                <a:solidFill>
                  <a:schemeClr val="accent4">
                    <a:lumMod val="20000"/>
                    <a:lumOff val="80000"/>
                  </a:schemeClr>
                </a:solidFill>
                <a:latin typeface="#9Slide03 SFU Futura_01" panose="00000700000000000000" pitchFamily="2" charset="0"/>
              </a:rPr>
              <a:t>2. </a:t>
            </a:r>
            <a:r>
              <a:rPr lang="en-US" sz="2000">
                <a:solidFill>
                  <a:srgbClr val="FFC000"/>
                </a:solidFill>
                <a:latin typeface="#9Slide03 SFU Futura_01" panose="00000700000000000000" pitchFamily="2" charset="0"/>
              </a:rPr>
              <a:t>EU LÀ TRUNG TÂM THƯƠNG MẠI – TÀI CHÍNH LỚN CỦA THẾ GIỚI</a:t>
            </a:r>
            <a:endParaRPr lang="en-US" sz="2400">
              <a:solidFill>
                <a:srgbClr val="FFC000"/>
              </a:solidFill>
              <a:latin typeface="#9Slide03 SFU Futura_01" panose="00000700000000000000" pitchFamily="2" charset="0"/>
            </a:endParaRPr>
          </a:p>
        </p:txBody>
      </p:sp>
      <p:pic>
        <p:nvPicPr>
          <p:cNvPr id="18" name="Picture 9" descr="Picture1">
            <a:extLst>
              <a:ext uri="{FF2B5EF4-FFF2-40B4-BE49-F238E27FC236}">
                <a16:creationId xmlns:a16="http://schemas.microsoft.com/office/drawing/2014/main" xmlns="" id="{1BF5A5BD-ED54-0BD0-304B-5419A2685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142121" y="3478890"/>
            <a:ext cx="3783820" cy="1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3A1EDBF-9C4C-DA22-8ED0-4E2BE248A2C6}"/>
              </a:ext>
            </a:extLst>
          </p:cNvPr>
          <p:cNvGrpSpPr/>
          <p:nvPr/>
        </p:nvGrpSpPr>
        <p:grpSpPr>
          <a:xfrm>
            <a:off x="11065497" y="23022"/>
            <a:ext cx="968534" cy="908444"/>
            <a:chOff x="-3199489" y="-2181229"/>
            <a:chExt cx="1001508" cy="101241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F9409A6-06C4-C80D-1727-4C2E395DAE2C}"/>
                </a:ext>
              </a:extLst>
            </p:cNvPr>
            <p:cNvSpPr/>
            <p:nvPr/>
          </p:nvSpPr>
          <p:spPr>
            <a:xfrm>
              <a:off x="-3199489" y="-2181229"/>
              <a:ext cx="1001508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981D160-8F0E-2E98-3FB9-8E7586C18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-3050737" y="-2028147"/>
              <a:ext cx="716735" cy="707943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CFC6D0-4AC9-630F-0E19-3E69F7C5D7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949" b="58114"/>
          <a:stretch/>
        </p:blipFill>
        <p:spPr>
          <a:xfrm rot="5400000">
            <a:off x="10038040" y="3063288"/>
            <a:ext cx="2880382" cy="80467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60361EC-EA8D-9625-BEFB-1CC47230E855}"/>
              </a:ext>
            </a:extLst>
          </p:cNvPr>
          <p:cNvGrpSpPr/>
          <p:nvPr/>
        </p:nvGrpSpPr>
        <p:grpSpPr>
          <a:xfrm>
            <a:off x="0" y="5482289"/>
            <a:ext cx="8467509" cy="1388437"/>
            <a:chOff x="0" y="5482289"/>
            <a:chExt cx="8467509" cy="13884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5D6F965-E00F-1D8B-E271-5D512817F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5482289"/>
              <a:ext cx="8467509" cy="138843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61C097A-D4F0-6C8E-B748-FDA87AF51B03}"/>
                </a:ext>
              </a:extLst>
            </p:cNvPr>
            <p:cNvSpPr txBox="1"/>
            <p:nvPr/>
          </p:nvSpPr>
          <p:spPr>
            <a:xfrm>
              <a:off x="1379702" y="5710271"/>
              <a:ext cx="57912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rgbClr val="FFFF00"/>
                  </a:solidFill>
                  <a:effectLst/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EU là nhà xuất, nhập khẩu hàng hóa và dịch vụ lớn nhất thế giới; có chính sách thương mại tiến bộ </a:t>
              </a:r>
              <a:r>
                <a:rPr lang="en-US" sz="2000">
                  <a:solidFill>
                    <a:srgbClr val="FFFF0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với các nước cả trong và ngoài khối</a:t>
              </a:r>
              <a:r>
                <a:rPr lang="en-US" sz="2000">
                  <a:solidFill>
                    <a:srgbClr val="FFFF00"/>
                  </a:solidFill>
                  <a:effectLst/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.</a:t>
              </a:r>
              <a:endParaRPr lang="en-US" sz="2000">
                <a:solidFill>
                  <a:srgbClr val="FFFF00"/>
                </a:solidFill>
                <a:latin typeface="#9Slide03 SFU Futura_07" panose="00000900000000000000" pitchFamily="2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2867DA-9C92-7E50-C85C-72E3A6E84C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467" t="13681" r="18535" b="12744"/>
          <a:stretch/>
        </p:blipFill>
        <p:spPr>
          <a:xfrm>
            <a:off x="7989018" y="4477192"/>
            <a:ext cx="4045013" cy="253643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D859A7E7-5430-FF33-6EAE-445784BED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538418"/>
              </p:ext>
            </p:extLst>
          </p:nvPr>
        </p:nvGraphicFramePr>
        <p:xfrm>
          <a:off x="165384" y="1367208"/>
          <a:ext cx="8467511" cy="4216400"/>
        </p:xfrm>
        <a:graphic>
          <a:graphicData uri="http://schemas.openxmlformats.org/drawingml/2006/table">
            <a:tbl>
              <a:tblPr bandRow="1"/>
              <a:tblGrid>
                <a:gridCol w="8467511">
                  <a:extLst>
                    <a:ext uri="{9D8B030D-6E8A-4147-A177-3AD203B41FA5}">
                      <a16:colId xmlns:a16="http://schemas.microsoft.com/office/drawing/2014/main" xmlns="" val="5224743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 PHIẾU HỌC TẬP SỐ 1: CON SỐ BIẾT NÓI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6889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Cho biết các con số sau nói lên đặc điểm gì của Liên minh châu Âu?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31%: tỉ trọng xuất khẩu của EU trong tổng giá trị xuất khẩu thế giới.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29,6%: tỉ trọng nhập khẩu của EU trong tổng giá trị nhập khẩu thế giới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8670,6 tỉ USD: giá trị xuất khẩu của EU năm 2021.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654 tỉ USD: giá trị xuất siêu của EU năm 2021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50,7%: tỉ trọng xuất khẩu của EU trong GDP nội khối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15%: tỉ trọng giá trị thương mại hàng hóa của EU trong thương mại toàn cầu.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⇨"/>
                      </a:pPr>
                      <a:r>
                        <a:rPr lang="en-US" sz="2000" b="1" i="1">
                          <a:solidFill>
                            <a:srgbClr val="C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EU là một trong những trung tâm kinh tế hàng đầu thế giới.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2294368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449C4A2A-D337-C487-F064-4084D4727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644274"/>
              </p:ext>
            </p:extLst>
          </p:nvPr>
        </p:nvGraphicFramePr>
        <p:xfrm>
          <a:off x="185089" y="1370790"/>
          <a:ext cx="8467509" cy="3048000"/>
        </p:xfrm>
        <a:graphic>
          <a:graphicData uri="http://schemas.openxmlformats.org/drawingml/2006/table">
            <a:tbl>
              <a:tblPr bandRow="1"/>
              <a:tblGrid>
                <a:gridCol w="8467509">
                  <a:extLst>
                    <a:ext uri="{9D8B030D-6E8A-4147-A177-3AD203B41FA5}">
                      <a16:colId xmlns:a16="http://schemas.microsoft.com/office/drawing/2014/main" xmlns="" val="1539882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PHIẾU HỌC TẬP SỐ 2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8671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Dựa vào kiến thức SGK, xác định chính sách thương mại của EU đối với: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quốc gia nội khối: 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+ Loại bỏ hàng rào thuế quan.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+ Thực hiện thị trường chung thống nhất giữa các quốc gia thành viên.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nước ngoại khối: 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+ Thực hiện tự do thương mại trên toàn cầu, áp dụng một mức thuế chung từ bên ngoài.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685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+ Đặt ra mức phạt thuế quan đối với hàng hóa nhập khẩu vào EU có giá thấp hơn so với mức giá ở nước xuất khẩu.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4523556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7603B909-CAB8-AB07-23D4-E72AEE8B8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6103"/>
              </p:ext>
            </p:extLst>
          </p:nvPr>
        </p:nvGraphicFramePr>
        <p:xfrm>
          <a:off x="165384" y="1367208"/>
          <a:ext cx="8467511" cy="4160520"/>
        </p:xfrm>
        <a:graphic>
          <a:graphicData uri="http://schemas.openxmlformats.org/drawingml/2006/table">
            <a:tbl>
              <a:tblPr bandRow="1"/>
              <a:tblGrid>
                <a:gridCol w="8467511">
                  <a:extLst>
                    <a:ext uri="{9D8B030D-6E8A-4147-A177-3AD203B41FA5}">
                      <a16:colId xmlns:a16="http://schemas.microsoft.com/office/drawing/2014/main" xmlns="" val="600590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#9Slide07 Banque" panose="02040603050506020204" pitchFamily="18" charset="0"/>
                          <a:ea typeface="Times New Roman" panose="02020603050405020304" pitchFamily="18" charset="0"/>
                        </a:rPr>
                        <a:t>PHIẾU HỌC TẬP SỐ 3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#9Slide07 Banque" panose="020406030505060202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7162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858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</a:rPr>
                        <a:t>Đọc các thông tin trong mục II.2, trình bày đặc điểm hoạt động ngoại thương của EU: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mặt hàng xuất khẩu chủ lực: máy móc, thiết bị; </a:t>
                      </a:r>
                      <a:r>
                        <a:rPr lang="en-US" sz="200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dược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 phẩm; xe có động cơ; hóa chất; </a:t>
                      </a:r>
                      <a:r>
                        <a:rPr lang="en-US" sz="200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máy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 tính, điện tử và sản phẩm quang học; một số sản phẩm khác.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mặt hàng nhập khẩu: Máy tính, điện tử và sản phẩm quang học; dầu thô và khí tự nhiên; hóa chất, máy móc thiết bị và kim loại cơ bản; một số sản phẩm khác.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400"/>
                        <a:buFont typeface="Arial" panose="020B0604020202020204" pitchFamily="34" charset="0"/>
                        <a:buChar char="●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Noto Sans Symbols"/>
                        </a:rPr>
                        <a:t>Các bạn hàng và đối tác lớn: Trung Quốc, Hoa Kỳ, Anh, ASEAN; các nước đang phát triển ở châu Á, châu Phi và Nam Mỹ.</a:t>
                      </a:r>
                      <a:endParaRPr lang="en-US" sz="2000">
                        <a:effectLst/>
                        <a:latin typeface="#9Slide03 SFU Futura_07" panose="00000900000000000000" pitchFamily="2" charset="0"/>
                        <a:ea typeface="Noto Sans Symbols"/>
                        <a:cs typeface="Noto Sans Symbol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968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514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7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731E506-6250-0240-259F-CC18CF44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51" y="2981325"/>
            <a:ext cx="3710987" cy="253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</a:t>
            </a:r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  <a:ea typeface="Calibri" panose="020F0502020204030204" pitchFamily="34" charset="0"/>
              </a:rPr>
              <a:t>HỢP TÁC VÀ LIÊN KẾT TRONG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320039" y="831363"/>
            <a:ext cx="5514716" cy="1051965"/>
            <a:chOff x="416017" y="954391"/>
            <a:chExt cx="5105026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332579" y="1249538"/>
              <a:ext cx="4188464" cy="461665"/>
            </a:xfrm>
            <a:prstGeom prst="rect">
              <a:avLst/>
            </a:prstGeom>
            <a:noFill/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#9Slide03 SFU Futura_01" panose="00000700000000000000" pitchFamily="2" charset="0"/>
                </a:rPr>
                <a:t> </a:t>
              </a:r>
              <a:r>
                <a:rPr lang="en-US" sz="2000">
                  <a:solidFill>
                    <a:srgbClr val="0070C0"/>
                  </a:solidFill>
                  <a:latin typeface="#9Slide03 SFU Futura_01" panose="00000700000000000000" pitchFamily="2" charset="0"/>
                </a:rPr>
                <a:t>3. </a:t>
              </a:r>
              <a:r>
                <a:rPr lang="en-US" sz="2000">
                  <a:solidFill>
                    <a:srgbClr val="6B5CD4"/>
                  </a:solidFill>
                  <a:latin typeface="#9Slide03 SFU Futura_01" panose="00000700000000000000" pitchFamily="2" charset="0"/>
                </a:rPr>
                <a:t>Hợ</a:t>
              </a:r>
              <a:r>
                <a:rPr lang="vi-VN" sz="2000">
                  <a:solidFill>
                    <a:srgbClr val="6B5CD4"/>
                  </a:solidFill>
                  <a:latin typeface="#9Slide03 SFU Futura_01" panose="00000700000000000000" pitchFamily="2" charset="0"/>
                </a:rPr>
                <a:t>p tác, liên kết trong EU</a:t>
              </a:r>
              <a:endParaRPr lang="en-US" sz="2000">
                <a:solidFill>
                  <a:srgbClr val="6B5CD4"/>
                </a:solidFill>
                <a:latin typeface="#9Slide03 SFU Futura_01" panose="000007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366BA38C-8217-E122-47B8-F9786D42F62E}"/>
                </a:ext>
              </a:extLst>
            </p:cNvPr>
            <p:cNvSpPr/>
            <p:nvPr/>
          </p:nvSpPr>
          <p:spPr>
            <a:xfrm>
              <a:off x="416017" y="954391"/>
              <a:ext cx="995047" cy="105196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7ED2F57-548B-9940-7BDB-E77D65E48D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334" t="20416" r="15952" b="19107"/>
          <a:stretch/>
        </p:blipFill>
        <p:spPr>
          <a:xfrm>
            <a:off x="495682" y="1039722"/>
            <a:ext cx="693137" cy="635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2A569-E9DF-5240-1BE2-1AD1D188FC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0"/>
          <a:stretch/>
        </p:blipFill>
        <p:spPr>
          <a:xfrm>
            <a:off x="4094176" y="1883322"/>
            <a:ext cx="8097824" cy="4336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02C55E-48A6-D210-0116-171D1FF81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6732" y="637843"/>
            <a:ext cx="2015268" cy="134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DC8DC6-FE82-DF3B-9119-F4A48C823B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2000" y1="64500" x2="75250" y2="51667"/>
                        <a14:foregroundMark x1="71583" y1="52000" x2="79167" y2="51667"/>
                        <a14:foregroundMark x1="69750" y1="73667" x2="72167" y2="74917"/>
                        <a14:foregroundMark x1="44917" y1="75833" x2="44917" y2="75833"/>
                        <a14:foregroundMark x1="40667" y1="20750" x2="40667" y2="20750"/>
                      </a14:backgroundRemoval>
                    </a14:imgEffect>
                  </a14:imgLayer>
                </a14:imgProps>
              </a:ext>
            </a:extLst>
          </a:blip>
          <a:srcRect l="11315" t="15888" r="9786" b="15610"/>
          <a:stretch/>
        </p:blipFill>
        <p:spPr>
          <a:xfrm>
            <a:off x="10320545" y="4966623"/>
            <a:ext cx="1597246" cy="13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61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Toán lớp 5 trang 19, 20 - Giải bài tập Toán lớp 5">
            <a:extLst>
              <a:ext uri="{FF2B5EF4-FFF2-40B4-BE49-F238E27FC236}">
                <a16:creationId xmlns:a16="http://schemas.microsoft.com/office/drawing/2014/main" xmlns="" id="{02F75BB5-F12C-B74C-F9EF-6E381C15C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7944"/>
          <a:stretch/>
        </p:blipFill>
        <p:spPr bwMode="auto">
          <a:xfrm>
            <a:off x="-1" y="0"/>
            <a:ext cx="12192001" cy="68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xmlns="" id="{E3499ED7-0FA6-9E5D-073A-A09019B33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" b="89474" l="5746" r="89877">
                        <a14:foregroundMark x1="6019" y1="30144" x2="14501" y2="42584"/>
                        <a14:foregroundMark x1="76060" y1="27751" x2="83721" y2="39234"/>
                        <a14:foregroundMark x1="74692" y1="38756" x2="80575" y2="52632"/>
                        <a14:foregroundMark x1="80575" y1="52632" x2="80575" y2="52632"/>
                        <a14:foregroundMark x1="82627" y1="25359" x2="82627" y2="46411"/>
                        <a14:foregroundMark x1="77702" y1="33493" x2="79891" y2="53110"/>
                        <a14:foregroundMark x1="32832" y1="4306" x2="32832" y2="11005"/>
                        <a14:foregroundMark x1="44650" y1="10376" x2="44870" y2="19617"/>
                        <a14:foregroundMark x1="44460" y1="2392" x2="44530" y2="5346"/>
                        <a14:foregroundMark x1="9986" y1="957" x2="9986" y2="16746"/>
                        <a14:foregroundMark x1="21751" y1="957" x2="21614" y2="14833"/>
                        <a14:foregroundMark x1="21614" y1="1435" x2="21614" y2="18660"/>
                        <a14:foregroundMark x1="33242" y1="478" x2="33379" y2="18660"/>
                        <a14:foregroundMark x1="56361" y1="1435" x2="56908" y2="19139"/>
                        <a14:foregroundMark x1="77018" y1="1435" x2="78249" y2="16746"/>
                        <a14:foregroundMark x1="77565" y1="3349" x2="78249" y2="14833"/>
                        <a14:foregroundMark x1="56088" y1="2392" x2="56361" y2="19139"/>
                        <a14:foregroundMark x1="45247" y1="13114" x2="45280" y2="17225"/>
                        <a14:foregroundMark x1="45144" y1="478" x2="45172" y2="3886"/>
                        <a14:foregroundMark x1="33242" y1="478" x2="33242" y2="20096"/>
                        <a14:foregroundMark x1="22161" y1="478" x2="22161" y2="20096"/>
                        <a14:foregroundMark x1="10397" y1="478" x2="10534" y2="19139"/>
                        <a14:backgroundMark x1="14501" y1="12440" x2="16689" y2="12440"/>
                        <a14:backgroundMark x1="26265" y1="10526" x2="28591" y2="10526"/>
                        <a14:backgroundMark x1="37483" y1="9091" x2="41313" y2="10526"/>
                        <a14:backgroundMark x1="50342" y1="6220" x2="53352" y2="8612"/>
                        <a14:backgroundMark x1="13133" y1="2871" x2="17237" y2="17703"/>
                        <a14:backgroundMark x1="47606" y1="1914" x2="52257" y2="16268"/>
                        <a14:backgroundMark x1="45828" y1="2392" x2="48016" y2="12440"/>
                        <a14:backgroundMark x1="60192" y1="6699" x2="66758" y2="24402"/>
                      </a14:backgroundRemoval>
                    </a14:imgEffect>
                  </a14:imgLayer>
                </a14:imgProps>
              </a:ext>
            </a:extLst>
          </a:blip>
          <a:srcRect l="3430" r="13852" b="37656"/>
          <a:stretch/>
        </p:blipFill>
        <p:spPr>
          <a:xfrm>
            <a:off x="5101968" y="716199"/>
            <a:ext cx="2721201" cy="586388"/>
          </a:xfrm>
          <a:prstGeom prst="rect">
            <a:avLst/>
          </a:prstGeom>
        </p:spPr>
      </p:pic>
      <p:pic>
        <p:nvPicPr>
          <p:cNvPr id="2050" name="image3.jpg" descr="Hình ảnh Trò Chơi Trẻ Em Học Sinh Tiểu Học PNG , Gà Bắt đại Bàng, Trò Chơi  Liên, Trò Chơi Trẻ Em PNG miễn phí tải tập tin PSDComment và Vector">
            <a:extLst>
              <a:ext uri="{FF2B5EF4-FFF2-40B4-BE49-F238E27FC236}">
                <a16:creationId xmlns:a16="http://schemas.microsoft.com/office/drawing/2014/main" xmlns="" id="{FFA55ECF-3741-B7C4-3093-EDA55535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985" y="-753507"/>
            <a:ext cx="3198673" cy="31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A921ADB-3AAB-F2C3-A975-911C44B9E673}"/>
              </a:ext>
            </a:extLst>
          </p:cNvPr>
          <p:cNvGrpSpPr/>
          <p:nvPr/>
        </p:nvGrpSpPr>
        <p:grpSpPr>
          <a:xfrm>
            <a:off x="511138" y="1244498"/>
            <a:ext cx="3944443" cy="1513175"/>
            <a:chOff x="1129552" y="2359197"/>
            <a:chExt cx="3543097" cy="19623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7534965-5C9C-561A-7367-17B4098CCD05}"/>
                </a:ext>
              </a:extLst>
            </p:cNvPr>
            <p:cNvSpPr/>
            <p:nvPr/>
          </p:nvSpPr>
          <p:spPr>
            <a:xfrm>
              <a:off x="1823517" y="2359197"/>
              <a:ext cx="2089973" cy="14081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#9Slide03 SVNNeutraface 2" panose="02000600040000020004" pitchFamily="2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CEC26E4-926C-A79B-564E-AE9EF8773ED7}"/>
                </a:ext>
              </a:extLst>
            </p:cNvPr>
            <p:cNvSpPr/>
            <p:nvPr/>
          </p:nvSpPr>
          <p:spPr>
            <a:xfrm>
              <a:off x="1129552" y="3483413"/>
              <a:ext cx="3543097" cy="83811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Chia không gian lớp thành 3 nhóm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C3E3EF-1608-C2A4-2A59-EBFC26342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31631" y="-1611086"/>
            <a:ext cx="3712708" cy="256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3DCB80-F2B6-7B1B-49EA-317B34269DC9}"/>
              </a:ext>
            </a:extLst>
          </p:cNvPr>
          <p:cNvGrpSpPr/>
          <p:nvPr/>
        </p:nvGrpSpPr>
        <p:grpSpPr>
          <a:xfrm>
            <a:off x="6257087" y="1306659"/>
            <a:ext cx="5657624" cy="3167768"/>
            <a:chOff x="-74887" y="5615472"/>
            <a:chExt cx="5657624" cy="309371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DEB7F89-731F-E850-8D9C-19D993C93FBD}"/>
                </a:ext>
              </a:extLst>
            </p:cNvPr>
            <p:cNvSpPr/>
            <p:nvPr/>
          </p:nvSpPr>
          <p:spPr>
            <a:xfrm>
              <a:off x="1704847" y="5615472"/>
              <a:ext cx="2098156" cy="106047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#9Slide03 SVNNeutraface 2" panose="02000600040000020004" pitchFamily="2" charset="0"/>
                </a:rPr>
                <a:t>2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D50764-9DF2-C3A3-1B83-4116877F99D4}"/>
                </a:ext>
              </a:extLst>
            </p:cNvPr>
            <p:cNvSpPr/>
            <p:nvPr/>
          </p:nvSpPr>
          <p:spPr>
            <a:xfrm>
              <a:off x="-74887" y="6436400"/>
              <a:ext cx="5657624" cy="2272790"/>
            </a:xfrm>
            <a:prstGeom prst="roundRect">
              <a:avLst>
                <a:gd name="adj" fmla="val 28678"/>
              </a:avLst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Mỗi cặp nhận 1 thẻ kiến thức nhỏ có nội dung về EU đã được thiết kế theo 2 </a:t>
              </a:r>
              <a:r>
                <a:rPr lang="en-US" sz="2000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nhóm </a:t>
              </a:r>
              <a:r>
                <a:rPr lang="vi-VN" sz="2000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là </a:t>
              </a:r>
              <a:r>
                <a:rPr lang="vi-VN" sz="2000">
                  <a:solidFill>
                    <a:srgbClr val="FFC00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NGUYÊN NHÂN </a:t>
              </a:r>
              <a:r>
                <a:rPr lang="vi-VN" sz="2000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và </a:t>
              </a:r>
              <a:r>
                <a:rPr lang="vi-VN" sz="2000">
                  <a:solidFill>
                    <a:schemeClr val="accent5">
                      <a:lumMod val="75000"/>
                    </a:schemeClr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KẾT QUẢ</a:t>
              </a:r>
              <a:r>
                <a:rPr lang="vi-VN" sz="2000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. 2 bạn có 1 phút hội ý xem thẻ của mình thuộc nhóm không gian NGUYÊN NHÂN hay KẾT QUẢ, nếu không tìm ra được thì sẽ chọn nhóm không gian </a:t>
              </a:r>
              <a:r>
                <a:rPr lang="vi-VN" sz="2000">
                  <a:solidFill>
                    <a:srgbClr val="FF000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LƯỠNG LỰ</a:t>
              </a:r>
              <a:endParaRPr lang="en-US" sz="2000">
                <a:solidFill>
                  <a:srgbClr val="FF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5653158-DDB1-041E-3DF3-CB72852AC9F4}"/>
              </a:ext>
            </a:extLst>
          </p:cNvPr>
          <p:cNvGrpSpPr/>
          <p:nvPr/>
        </p:nvGrpSpPr>
        <p:grpSpPr>
          <a:xfrm>
            <a:off x="2905114" y="4474427"/>
            <a:ext cx="5657624" cy="2337085"/>
            <a:chOff x="6609265" y="3770444"/>
            <a:chExt cx="5657624" cy="233708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224B0BF-08DA-2B2C-EBFC-54E637A66380}"/>
                </a:ext>
              </a:extLst>
            </p:cNvPr>
            <p:cNvSpPr/>
            <p:nvPr/>
          </p:nvSpPr>
          <p:spPr>
            <a:xfrm>
              <a:off x="8322445" y="3770444"/>
              <a:ext cx="2231264" cy="111739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#9Slide03 SVNNeutraface 2" panose="02000600040000020004" pitchFamily="2" charset="0"/>
                </a:rPr>
                <a:t>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FB3E7F2B-92CD-6F15-776D-87AD9A842689}"/>
                </a:ext>
              </a:extLst>
            </p:cNvPr>
            <p:cNvSpPr/>
            <p:nvPr/>
          </p:nvSpPr>
          <p:spPr>
            <a:xfrm>
              <a:off x="6609265" y="4615093"/>
              <a:ext cx="5657624" cy="1492436"/>
            </a:xfrm>
            <a:prstGeom prst="roundRect">
              <a:avLst>
                <a:gd name="adj" fmla="val 35506"/>
              </a:avLst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Các nhóm hội ý</a:t>
              </a:r>
              <a:r>
                <a:rPr lang="en-US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,</a:t>
              </a:r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 di chuyển về không gian của mình khi có hiệu lệnh </a:t>
              </a:r>
              <a:r>
                <a:rPr lang="vi-VN">
                  <a:solidFill>
                    <a:srgbClr val="FF000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BẬT ĐÈN</a:t>
              </a:r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.</a:t>
              </a:r>
              <a:endParaRPr lang="en-US">
                <a:solidFill>
                  <a:srgbClr val="7030A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endParaRPr>
            </a:p>
            <a:p>
              <a:pPr algn="ctr"/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Các nhóm chọn đúng không gian được điểm cộng; chọn sai không gian và đang ở nhóm </a:t>
              </a:r>
              <a:r>
                <a:rPr lang="vi-VN">
                  <a:solidFill>
                    <a:srgbClr val="FF000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ĐÈN ĐỎ - LƯỠNG LỰ</a:t>
              </a:r>
              <a:r>
                <a:rPr lang="vi-VN">
                  <a:solidFill>
                    <a:srgbClr val="7030A0"/>
                  </a:solidFill>
                  <a:latin typeface="#9Slide03 SFU Futura_07" panose="00000900000000000000" pitchFamily="2" charset="0"/>
                  <a:ea typeface="Times New Roman" panose="02020603050405020304" pitchFamily="18" charset="0"/>
                </a:rPr>
                <a:t> sẽ bị nhóm đúng phạt tùy thích. </a:t>
              </a:r>
              <a:endParaRPr lang="en-US">
                <a:solidFill>
                  <a:srgbClr val="7030A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FEA9F5-7717-622A-C544-4245E20B02AD}"/>
              </a:ext>
            </a:extLst>
          </p:cNvPr>
          <p:cNvSpPr/>
          <p:nvPr/>
        </p:nvSpPr>
        <p:spPr>
          <a:xfrm>
            <a:off x="3097304" y="-115534"/>
            <a:ext cx="6319566" cy="10604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E6752A"/>
                </a:solidFill>
                <a:latin typeface="#9Slide07 SVNBlade Runner" panose="02040603050506020204" pitchFamily="18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2DAC8D-C4D1-7205-2D78-01A99A2C3D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31" b="90000" l="10000" r="90000">
                        <a14:foregroundMark x1="39688" y1="7500" x2="50313" y2="10938"/>
                        <a14:foregroundMark x1="54688" y1="7031" x2="60313" y2="8438"/>
                        <a14:foregroundMark x1="24219" y1="67031" x2="31875" y2="67031"/>
                        <a14:foregroundMark x1="25000" y1="65938" x2="31406" y2="65938"/>
                        <a14:foregroundMark x1="22188" y1="42344" x2="28750" y2="42344"/>
                        <a14:foregroundMark x1="67813" y1="15625" x2="68281" y2="17969"/>
                        <a14:foregroundMark x1="71875" y1="38281" x2="71250" y2="40000"/>
                        <a14:foregroundMark x1="75000" y1="61563" x2="75000" y2="62813"/>
                      </a14:backgroundRemoval>
                    </a14:imgEffect>
                  </a14:imgLayer>
                </a14:imgProps>
              </a:ext>
            </a:extLst>
          </a:blip>
          <a:srcRect l="14577" r="17856" b="13492"/>
          <a:stretch/>
        </p:blipFill>
        <p:spPr>
          <a:xfrm>
            <a:off x="3367088" y="-18963"/>
            <a:ext cx="839356" cy="1074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4A591D-B39F-7EA0-89B8-8A8F62836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2" b="95556" l="2410" r="89157">
                        <a14:foregroundMark x1="16265" y1="40000" x2="68675" y2="73333"/>
                        <a14:foregroundMark x1="16265" y1="34444" x2="87952" y2="34444"/>
                        <a14:foregroundMark x1="42169" y1="10000" x2="74699" y2="36667"/>
                        <a14:foregroundMark x1="49398" y1="4444" x2="65060" y2="30000"/>
                        <a14:foregroundMark x1="2410" y1="37778" x2="27108" y2="37778"/>
                        <a14:foregroundMark x1="25301" y1="70000" x2="35542" y2="9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289" y="2899970"/>
            <a:ext cx="1326285" cy="719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142DAB-3F64-BC06-0AAF-1567F4CB9C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77" b="96512" l="2410" r="89157">
                        <a14:foregroundMark x1="3614" y1="19767" x2="55422" y2="55814"/>
                        <a14:foregroundMark x1="19880" y1="47674" x2="27711" y2="75581"/>
                        <a14:foregroundMark x1="29518" y1="87209" x2="62651" y2="89535"/>
                        <a14:foregroundMark x1="65663" y1="84884" x2="69277" y2="52326"/>
                        <a14:foregroundMark x1="69277" y1="52326" x2="82530" y2="27907"/>
                        <a14:foregroundMark x1="82530" y1="27907" x2="86747" y2="27907"/>
                        <a14:foregroundMark x1="56627" y1="10465" x2="68072" y2="31395"/>
                        <a14:foregroundMark x1="68072" y1="31395" x2="68072" y2="31395"/>
                        <a14:foregroundMark x1="31325" y1="16279" x2="51205" y2="15116"/>
                        <a14:foregroundMark x1="51205" y1="15116" x2="54819" y2="15116"/>
                        <a14:foregroundMark x1="37952" y1="6977" x2="40361" y2="6977"/>
                        <a14:foregroundMark x1="31325" y1="93023" x2="67470" y2="93023"/>
                        <a14:foregroundMark x1="37952" y1="96512" x2="60843" y2="96512"/>
                        <a14:foregroundMark x1="22289" y1="56977" x2="23494" y2="74419"/>
                        <a14:foregroundMark x1="71084" y1="65116" x2="79518" y2="56977"/>
                      </a14:backgroundRemoval>
                    </a14:imgEffect>
                  </a14:imgLayer>
                </a14:imgProps>
              </a:ext>
            </a:extLst>
          </a:blip>
          <a:srcRect t="3174" b="1149"/>
          <a:stretch/>
        </p:blipFill>
        <p:spPr>
          <a:xfrm>
            <a:off x="1973721" y="2950353"/>
            <a:ext cx="1450667" cy="719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7C6983-E13B-13C0-4A26-3E9094A2EF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99" b="88506" l="4142" r="89941">
                        <a14:foregroundMark x1="9467" y1="18391" x2="52663" y2="11494"/>
                        <a14:foregroundMark x1="52663" y1="11494" x2="81065" y2="27586"/>
                        <a14:foregroundMark x1="29586" y1="4598" x2="55621" y2="2299"/>
                        <a14:foregroundMark x1="55621" y1="2299" x2="57396" y2="2299"/>
                        <a14:foregroundMark x1="9467" y1="29885" x2="26627" y2="67816"/>
                        <a14:foregroundMark x1="26627" y1="67816" x2="27219" y2="67816"/>
                        <a14:foregroundMark x1="4142" y1="18391" x2="10651" y2="27586"/>
                        <a14:foregroundMark x1="24852" y1="78161" x2="58580" y2="73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5154" y="2950353"/>
            <a:ext cx="1396814" cy="719070"/>
          </a:xfrm>
          <a:prstGeom prst="rect">
            <a:avLst/>
          </a:prstGeom>
        </p:spPr>
      </p:pic>
      <p:grpSp>
        <p:nvGrpSpPr>
          <p:cNvPr id="2051" name="Group 2050">
            <a:extLst>
              <a:ext uri="{FF2B5EF4-FFF2-40B4-BE49-F238E27FC236}">
                <a16:creationId xmlns:a16="http://schemas.microsoft.com/office/drawing/2014/main" xmlns="" id="{DC2A3149-4D68-4ABA-087D-E44C01BC66E1}"/>
              </a:ext>
            </a:extLst>
          </p:cNvPr>
          <p:cNvGrpSpPr/>
          <p:nvPr/>
        </p:nvGrpSpPr>
        <p:grpSpPr>
          <a:xfrm>
            <a:off x="96580" y="3814053"/>
            <a:ext cx="1511300" cy="542929"/>
            <a:chOff x="96580" y="3814053"/>
            <a:chExt cx="1511300" cy="54292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73DF061-776B-1BB5-6C8D-BCC5055E5F31}"/>
                </a:ext>
              </a:extLst>
            </p:cNvPr>
            <p:cNvSpPr/>
            <p:nvPr/>
          </p:nvSpPr>
          <p:spPr>
            <a:xfrm>
              <a:off x="96580" y="3814053"/>
              <a:ext cx="1511300" cy="542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B9B7B">
                    <a:tint val="66000"/>
                    <a:satMod val="160000"/>
                  </a:srgbClr>
                </a:gs>
                <a:gs pos="50000">
                  <a:srgbClr val="2B9B7B">
                    <a:tint val="44500"/>
                    <a:satMod val="160000"/>
                  </a:srgbClr>
                </a:gs>
                <a:gs pos="100000">
                  <a:srgbClr val="2B9B7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29CABF2-AF1F-8461-082D-7ED2FAAD75B0}"/>
                </a:ext>
              </a:extLst>
            </p:cNvPr>
            <p:cNvSpPr txBox="1"/>
            <p:nvPr/>
          </p:nvSpPr>
          <p:spPr>
            <a:xfrm>
              <a:off x="231490" y="3908257"/>
              <a:ext cx="13244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F1E02"/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Times New Roman" panose="02020603050405020304" pitchFamily="18" charset="0"/>
                  <a:cs typeface="+mn-cs"/>
                </a:rPr>
                <a:t>LƯỠNG LỰ</a:t>
              </a:r>
              <a:endParaRPr lang="en-US">
                <a:solidFill>
                  <a:srgbClr val="EF1E02"/>
                </a:solidFill>
              </a:endParaRP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xmlns="" id="{BC7E9914-85C7-9CD9-88D4-5F51FC01F895}"/>
              </a:ext>
            </a:extLst>
          </p:cNvPr>
          <p:cNvGrpSpPr/>
          <p:nvPr/>
        </p:nvGrpSpPr>
        <p:grpSpPr>
          <a:xfrm>
            <a:off x="1742097" y="3828863"/>
            <a:ext cx="1963057" cy="542929"/>
            <a:chOff x="1742097" y="3828863"/>
            <a:chExt cx="1963057" cy="54292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157FC3B3-D8BA-4004-C290-E064179FF4C7}"/>
                </a:ext>
              </a:extLst>
            </p:cNvPr>
            <p:cNvSpPr/>
            <p:nvPr/>
          </p:nvSpPr>
          <p:spPr>
            <a:xfrm>
              <a:off x="1744514" y="3828863"/>
              <a:ext cx="1786885" cy="542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B9B7B">
                    <a:tint val="66000"/>
                    <a:satMod val="160000"/>
                  </a:srgbClr>
                </a:gs>
                <a:gs pos="50000">
                  <a:srgbClr val="2B9B7B">
                    <a:tint val="44500"/>
                    <a:satMod val="160000"/>
                  </a:srgbClr>
                </a:gs>
                <a:gs pos="100000">
                  <a:srgbClr val="2B9B7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F08AC67-AA2C-12E7-997A-25CB538FE5F1}"/>
                </a:ext>
              </a:extLst>
            </p:cNvPr>
            <p:cNvSpPr txBox="1"/>
            <p:nvPr/>
          </p:nvSpPr>
          <p:spPr>
            <a:xfrm>
              <a:off x="1742097" y="3908257"/>
              <a:ext cx="19630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7941E"/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Times New Roman" panose="02020603050405020304" pitchFamily="18" charset="0"/>
                  <a:cs typeface="+mn-cs"/>
                </a:rPr>
                <a:t>NGUYÊN NHÂN</a:t>
              </a:r>
              <a:endParaRPr lang="en-US">
                <a:solidFill>
                  <a:srgbClr val="F7941E"/>
                </a:solidFill>
              </a:endParaRP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xmlns="" id="{89667DDD-DBC2-7503-6FFA-09A2E2A2728E}"/>
              </a:ext>
            </a:extLst>
          </p:cNvPr>
          <p:cNvGrpSpPr/>
          <p:nvPr/>
        </p:nvGrpSpPr>
        <p:grpSpPr>
          <a:xfrm>
            <a:off x="3647911" y="3821458"/>
            <a:ext cx="1511300" cy="542929"/>
            <a:chOff x="3647911" y="3821458"/>
            <a:chExt cx="1511300" cy="54292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DAB532A-4584-669A-A340-2DCDB0C585F8}"/>
                </a:ext>
              </a:extLst>
            </p:cNvPr>
            <p:cNvSpPr/>
            <p:nvPr/>
          </p:nvSpPr>
          <p:spPr>
            <a:xfrm>
              <a:off x="3647911" y="3821458"/>
              <a:ext cx="1511300" cy="542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B9B7B">
                    <a:tint val="66000"/>
                    <a:satMod val="160000"/>
                  </a:srgbClr>
                </a:gs>
                <a:gs pos="50000">
                  <a:srgbClr val="2B9B7B">
                    <a:tint val="44500"/>
                    <a:satMod val="160000"/>
                  </a:srgbClr>
                </a:gs>
                <a:gs pos="100000">
                  <a:srgbClr val="2B9B7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D84E996-4F4A-FB8F-E16F-6AC2F6C77D80}"/>
                </a:ext>
              </a:extLst>
            </p:cNvPr>
            <p:cNvSpPr txBox="1"/>
            <p:nvPr/>
          </p:nvSpPr>
          <p:spPr>
            <a:xfrm>
              <a:off x="3786766" y="3908257"/>
              <a:ext cx="11785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3E8853">
                      <a:lumMod val="75000"/>
                    </a:srgbClr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Times New Roman" panose="02020603050405020304" pitchFamily="18" charset="0"/>
                  <a:cs typeface="+mn-cs"/>
                </a:rPr>
                <a:t>KẾT QUẢ</a:t>
              </a:r>
              <a:endParaRPr lang="en-US"/>
            </a:p>
          </p:txBody>
        </p: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xmlns="" id="{9D6C145C-2C9B-03AC-F9A1-282A13D63A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31" b="90000" l="10000" r="90000">
                        <a14:foregroundMark x1="39688" y1="7500" x2="50313" y2="10938"/>
                        <a14:foregroundMark x1="54688" y1="7031" x2="60313" y2="8438"/>
                        <a14:foregroundMark x1="24219" y1="67031" x2="31875" y2="67031"/>
                        <a14:foregroundMark x1="25000" y1="65938" x2="31406" y2="65938"/>
                        <a14:foregroundMark x1="22188" y1="42344" x2="28750" y2="42344"/>
                        <a14:foregroundMark x1="67813" y1="15625" x2="68281" y2="17969"/>
                        <a14:foregroundMark x1="71875" y1="38281" x2="71250" y2="40000"/>
                        <a14:foregroundMark x1="75000" y1="61563" x2="75000" y2="62813"/>
                      </a14:backgroundRemoval>
                    </a14:imgEffect>
                  </a14:imgLayer>
                </a14:imgProps>
              </a:ext>
            </a:extLst>
          </a:blip>
          <a:srcRect l="14577" r="17856" b="13492"/>
          <a:stretch/>
        </p:blipFill>
        <p:spPr>
          <a:xfrm rot="1230211">
            <a:off x="8347086" y="-61818"/>
            <a:ext cx="839356" cy="1074660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xmlns="" id="{19D5DAC2-D76A-8596-E35A-90F27986C6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38" b="91174" l="5462" r="95769">
                        <a14:foregroundMark x1="47077" y1="5540" x2="48769" y2="43005"/>
                        <a14:foregroundMark x1="41615" y1="16808" x2="55615" y2="16432"/>
                        <a14:foregroundMark x1="55615" y1="16432" x2="71538" y2="17277"/>
                        <a14:foregroundMark x1="38538" y1="20094" x2="77769" y2="20657"/>
                        <a14:foregroundMark x1="40462" y1="22723" x2="70231" y2="23662"/>
                        <a14:foregroundMark x1="44154" y1="5352" x2="44385" y2="11174"/>
                        <a14:foregroundMark x1="66231" y1="4413" x2="67923" y2="9108"/>
                        <a14:foregroundMark x1="5462" y1="45352" x2="54000" y2="43662"/>
                        <a14:foregroundMark x1="54000" y1="43662" x2="60385" y2="44131"/>
                        <a14:foregroundMark x1="14308" y1="43944" x2="22231" y2="55211"/>
                        <a14:foregroundMark x1="20538" y1="43850" x2="23769" y2="52019"/>
                        <a14:foregroundMark x1="23769" y1="52019" x2="24154" y2="52488"/>
                        <a14:foregroundMark x1="48385" y1="56901" x2="48692" y2="83286"/>
                        <a14:foregroundMark x1="46231" y1="43850" x2="48231" y2="53615"/>
                        <a14:foregroundMark x1="91692" y1="61690" x2="90538" y2="87136"/>
                        <a14:foregroundMark x1="89538" y1="64883" x2="85923" y2="84038"/>
                        <a14:foregroundMark x1="85923" y1="84038" x2="85923" y2="87606"/>
                        <a14:foregroundMark x1="85846" y1="64789" x2="95077" y2="65822"/>
                        <a14:foregroundMark x1="89692" y1="56901" x2="90154" y2="59343"/>
                        <a14:foregroundMark x1="89077" y1="56526" x2="90692" y2="62911"/>
                        <a14:foregroundMark x1="87615" y1="56338" x2="91615" y2="56338"/>
                        <a14:foregroundMark x1="90000" y1="56244" x2="91000" y2="56056"/>
                        <a14:foregroundMark x1="79615" y1="80282" x2="86385" y2="77934"/>
                        <a14:foregroundMark x1="81308" y1="73709" x2="78769" y2="79906"/>
                        <a14:foregroundMark x1="92923" y1="81408" x2="95462" y2="88638"/>
                        <a14:foregroundMark x1="95462" y1="88638" x2="95769" y2="91174"/>
                        <a14:foregroundMark x1="81462" y1="73239" x2="84154" y2="71643"/>
                        <a14:foregroundMark x1="81538" y1="73146" x2="83462" y2="71643"/>
                        <a14:foregroundMark x1="81462" y1="73427" x2="84615" y2="71362"/>
                        <a14:foregroundMark x1="47231" y1="4507" x2="47692" y2="7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98" y="5383872"/>
            <a:ext cx="1963057" cy="1608197"/>
          </a:xfrm>
          <a:prstGeom prst="rect">
            <a:avLst/>
          </a:prstGeom>
        </p:spPr>
      </p:pic>
      <p:grpSp>
        <p:nvGrpSpPr>
          <p:cNvPr id="2058" name="Group 2057">
            <a:extLst>
              <a:ext uri="{FF2B5EF4-FFF2-40B4-BE49-F238E27FC236}">
                <a16:creationId xmlns:a16="http://schemas.microsoft.com/office/drawing/2014/main" xmlns="" id="{98D17281-373D-CD92-D01F-558853C78BFB}"/>
              </a:ext>
            </a:extLst>
          </p:cNvPr>
          <p:cNvGrpSpPr/>
          <p:nvPr/>
        </p:nvGrpSpPr>
        <p:grpSpPr>
          <a:xfrm>
            <a:off x="9996288" y="5448824"/>
            <a:ext cx="2183282" cy="1362688"/>
            <a:chOff x="3300432" y="1681770"/>
            <a:chExt cx="5843567" cy="3725017"/>
          </a:xfrm>
        </p:grpSpPr>
        <p:pic>
          <p:nvPicPr>
            <p:cNvPr id="2056" name="Picture 2055">
              <a:extLst>
                <a:ext uri="{FF2B5EF4-FFF2-40B4-BE49-F238E27FC236}">
                  <a16:creationId xmlns:a16="http://schemas.microsoft.com/office/drawing/2014/main" xmlns="" id="{396B82E7-3416-D742-FCE0-3899C092F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00432" y="1681770"/>
              <a:ext cx="5843567" cy="3652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xmlns="" id="{0FAC8240-23EC-227B-0E72-C7E83A7CD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465" b="92691" l="10000" r="90000">
                          <a14:foregroundMark x1="33605" y1="51788" x2="46860" y2="86781"/>
                          <a14:foregroundMark x1="46860" y1="86781" x2="52907" y2="92846"/>
                          <a14:foregroundMark x1="35116" y1="67185" x2="53953" y2="58787"/>
                          <a14:foregroundMark x1="40698" y1="38258" x2="36860" y2="69673"/>
                          <a14:foregroundMark x1="36860" y1="69673" x2="36860" y2="69673"/>
                          <a14:foregroundMark x1="41163" y1="45257" x2="43256" y2="74806"/>
                          <a14:foregroundMark x1="47093" y1="47434" x2="50233" y2="74806"/>
                          <a14:foregroundMark x1="37209" y1="42924" x2="33605" y2="58631"/>
                          <a14:foregroundMark x1="33605" y1="58631" x2="34767" y2="76205"/>
                          <a14:foregroundMark x1="34767" y1="76205" x2="35349" y2="78227"/>
                          <a14:foregroundMark x1="33256" y1="62675" x2="33605" y2="75739"/>
                          <a14:foregroundMark x1="33605" y1="75739" x2="33953" y2="76827"/>
                          <a14:foregroundMark x1="32093" y1="63919" x2="33256" y2="75428"/>
                          <a14:foregroundMark x1="32326" y1="64230" x2="32907" y2="74806"/>
                          <a14:foregroundMark x1="31860" y1="62519" x2="32209" y2="78538"/>
                          <a14:foregroundMark x1="31860" y1="78383" x2="35000" y2="90824"/>
                          <a14:foregroundMark x1="35000" y1="90824" x2="35349" y2="91446"/>
                          <a14:foregroundMark x1="28721" y1="86003" x2="61395" y2="90669"/>
                          <a14:foregroundMark x1="50233" y1="67496" x2="56047" y2="75583"/>
                          <a14:foregroundMark x1="35581" y1="43546" x2="34767" y2="54277"/>
                          <a14:foregroundMark x1="50698" y1="7465" x2="52442" y2="16952"/>
                          <a14:foregroundMark x1="55233" y1="55521" x2="63372" y2="44790"/>
                          <a14:foregroundMark x1="65116" y1="71540" x2="66628" y2="71851"/>
                          <a14:foregroundMark x1="67907" y1="68429" x2="67907" y2="68429"/>
                          <a14:foregroundMark x1="67907" y1="72784" x2="67907" y2="72784"/>
                          <a14:foregroundMark x1="68256" y1="64075" x2="68256" y2="64075"/>
                          <a14:foregroundMark x1="68488" y1="60653" x2="68488" y2="60653"/>
                          <a14:foregroundMark x1="66628" y1="41680" x2="66628" y2="41680"/>
                          <a14:foregroundMark x1="67907" y1="46190" x2="67907" y2="46190"/>
                          <a14:foregroundMark x1="67674" y1="46656" x2="67674" y2="46656"/>
                          <a14:foregroundMark x1="68372" y1="51477" x2="68372" y2="51477"/>
                          <a14:foregroundMark x1="68721" y1="55210" x2="68721" y2="55210"/>
                          <a14:foregroundMark x1="68372" y1="60187" x2="68372" y2="60187"/>
                        </a14:backgroundRemoval>
                      </a14:imgEffect>
                    </a14:imgLayer>
                  </a14:imgProps>
                </a:ext>
              </a:extLst>
            </a:blip>
            <a:srcRect l="24710" t="4171" r="24491" b="5707"/>
            <a:stretch/>
          </p:blipFill>
          <p:spPr>
            <a:xfrm>
              <a:off x="6264568" y="3669423"/>
              <a:ext cx="1309772" cy="173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9807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Toán lớp 5 trang 19, 20 - Giải bài tập Toán lớp 5">
            <a:extLst>
              <a:ext uri="{FF2B5EF4-FFF2-40B4-BE49-F238E27FC236}">
                <a16:creationId xmlns:a16="http://schemas.microsoft.com/office/drawing/2014/main" xmlns="" id="{02F75BB5-F12C-B74C-F9EF-6E381C15C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7944"/>
          <a:stretch/>
        </p:blipFill>
        <p:spPr bwMode="auto">
          <a:xfrm>
            <a:off x="-1" y="0"/>
            <a:ext cx="12192001" cy="68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xmlns="" id="{E3499ED7-0FA6-9E5D-073A-A09019B33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" b="89474" l="5746" r="89877">
                        <a14:foregroundMark x1="6019" y1="30144" x2="14501" y2="42584"/>
                        <a14:foregroundMark x1="76060" y1="27751" x2="83721" y2="39234"/>
                        <a14:foregroundMark x1="74692" y1="38756" x2="80575" y2="52632"/>
                        <a14:foregroundMark x1="80575" y1="52632" x2="80575" y2="52632"/>
                        <a14:foregroundMark x1="82627" y1="25359" x2="82627" y2="46411"/>
                        <a14:foregroundMark x1="77702" y1="33493" x2="79891" y2="53110"/>
                        <a14:foregroundMark x1="32832" y1="4306" x2="32832" y2="11005"/>
                        <a14:foregroundMark x1="44650" y1="10376" x2="44870" y2="19617"/>
                        <a14:foregroundMark x1="44460" y1="2392" x2="44530" y2="5346"/>
                        <a14:foregroundMark x1="9986" y1="957" x2="9986" y2="16746"/>
                        <a14:foregroundMark x1="21751" y1="957" x2="21614" y2="14833"/>
                        <a14:foregroundMark x1="21614" y1="1435" x2="21614" y2="18660"/>
                        <a14:foregroundMark x1="33242" y1="478" x2="33379" y2="18660"/>
                        <a14:foregroundMark x1="56361" y1="1435" x2="56908" y2="19139"/>
                        <a14:foregroundMark x1="77018" y1="1435" x2="78249" y2="16746"/>
                        <a14:foregroundMark x1="77565" y1="3349" x2="78249" y2="14833"/>
                        <a14:foregroundMark x1="56088" y1="2392" x2="56361" y2="19139"/>
                        <a14:foregroundMark x1="45247" y1="13114" x2="45280" y2="17225"/>
                        <a14:foregroundMark x1="45144" y1="478" x2="45172" y2="3886"/>
                        <a14:foregroundMark x1="33242" y1="478" x2="33242" y2="20096"/>
                        <a14:foregroundMark x1="22161" y1="478" x2="22161" y2="20096"/>
                        <a14:foregroundMark x1="10397" y1="478" x2="10534" y2="19139"/>
                        <a14:backgroundMark x1="14501" y1="12440" x2="16689" y2="12440"/>
                        <a14:backgroundMark x1="26265" y1="10526" x2="28591" y2="10526"/>
                        <a14:backgroundMark x1="37483" y1="9091" x2="41313" y2="10526"/>
                        <a14:backgroundMark x1="50342" y1="6220" x2="53352" y2="8612"/>
                        <a14:backgroundMark x1="13133" y1="2871" x2="17237" y2="17703"/>
                        <a14:backgroundMark x1="47606" y1="1914" x2="52257" y2="16268"/>
                        <a14:backgroundMark x1="45828" y1="2392" x2="48016" y2="12440"/>
                        <a14:backgroundMark x1="60192" y1="6699" x2="66758" y2="24402"/>
                      </a14:backgroundRemoval>
                    </a14:imgEffect>
                  </a14:imgLayer>
                </a14:imgProps>
              </a:ext>
            </a:extLst>
          </a:blip>
          <a:srcRect l="3430" r="13852" b="37656"/>
          <a:stretch/>
        </p:blipFill>
        <p:spPr>
          <a:xfrm>
            <a:off x="5101968" y="716199"/>
            <a:ext cx="2721201" cy="5863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C3E3EF-1608-C2A4-2A59-EBFC26342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706" y="-38940"/>
            <a:ext cx="2586860" cy="178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86FEA9F5-7717-622A-C544-4245E20B02AD}"/>
              </a:ext>
            </a:extLst>
          </p:cNvPr>
          <p:cNvSpPr/>
          <p:nvPr/>
        </p:nvSpPr>
        <p:spPr>
          <a:xfrm>
            <a:off x="3097304" y="-115534"/>
            <a:ext cx="6319566" cy="10604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E6752A"/>
                </a:solidFill>
                <a:latin typeface="#9Slide07 SVNBlade Runner" panose="02040603050506020204" pitchFamily="18" charset="0"/>
              </a:rPr>
              <a:t>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142DAB-3F64-BC06-0AAF-1567F4CB9C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77" b="96512" l="2410" r="89157">
                        <a14:foregroundMark x1="3614" y1="19767" x2="55422" y2="55814"/>
                        <a14:foregroundMark x1="19880" y1="47674" x2="27711" y2="75581"/>
                        <a14:foregroundMark x1="29518" y1="87209" x2="62651" y2="89535"/>
                        <a14:foregroundMark x1="65663" y1="84884" x2="69277" y2="52326"/>
                        <a14:foregroundMark x1="69277" y1="52326" x2="82530" y2="27907"/>
                        <a14:foregroundMark x1="82530" y1="27907" x2="86747" y2="27907"/>
                        <a14:foregroundMark x1="56627" y1="10465" x2="68072" y2="31395"/>
                        <a14:foregroundMark x1="68072" y1="31395" x2="68072" y2="31395"/>
                        <a14:foregroundMark x1="31325" y1="16279" x2="51205" y2="15116"/>
                        <a14:foregroundMark x1="51205" y1="15116" x2="54819" y2="15116"/>
                        <a14:foregroundMark x1="37952" y1="6977" x2="40361" y2="6977"/>
                        <a14:foregroundMark x1="31325" y1="93023" x2="67470" y2="93023"/>
                        <a14:foregroundMark x1="37952" y1="96512" x2="60843" y2="96512"/>
                        <a14:foregroundMark x1="22289" y1="56977" x2="23494" y2="74419"/>
                        <a14:foregroundMark x1="71084" y1="65116" x2="79518" y2="56977"/>
                      </a14:backgroundRemoval>
                    </a14:imgEffect>
                  </a14:imgLayer>
                </a14:imgProps>
              </a:ext>
            </a:extLst>
          </a:blip>
          <a:srcRect t="3174" b="1149"/>
          <a:stretch/>
        </p:blipFill>
        <p:spPr>
          <a:xfrm>
            <a:off x="2832379" y="98554"/>
            <a:ext cx="1450667" cy="719070"/>
          </a:xfrm>
          <a:prstGeom prst="rect">
            <a:avLst/>
          </a:prstGeom>
        </p:spPr>
      </p:pic>
      <p:grpSp>
        <p:nvGrpSpPr>
          <p:cNvPr id="2049" name="Group 2048">
            <a:extLst>
              <a:ext uri="{FF2B5EF4-FFF2-40B4-BE49-F238E27FC236}">
                <a16:creationId xmlns:a16="http://schemas.microsoft.com/office/drawing/2014/main" xmlns="" id="{BC7E9914-85C7-9CD9-88D4-5F51FC01F895}"/>
              </a:ext>
            </a:extLst>
          </p:cNvPr>
          <p:cNvGrpSpPr/>
          <p:nvPr/>
        </p:nvGrpSpPr>
        <p:grpSpPr>
          <a:xfrm>
            <a:off x="5077647" y="1341035"/>
            <a:ext cx="3160932" cy="959273"/>
            <a:chOff x="1744514" y="3828863"/>
            <a:chExt cx="1981448" cy="9592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157FC3B3-D8BA-4004-C290-E064179FF4C7}"/>
                </a:ext>
              </a:extLst>
            </p:cNvPr>
            <p:cNvSpPr/>
            <p:nvPr/>
          </p:nvSpPr>
          <p:spPr>
            <a:xfrm>
              <a:off x="1744514" y="3828863"/>
              <a:ext cx="1786885" cy="542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B9B7B">
                    <a:tint val="66000"/>
                    <a:satMod val="160000"/>
                  </a:srgbClr>
                </a:gs>
                <a:gs pos="50000">
                  <a:srgbClr val="2B9B7B">
                    <a:tint val="44500"/>
                    <a:satMod val="160000"/>
                  </a:srgbClr>
                </a:gs>
                <a:gs pos="100000">
                  <a:srgbClr val="2B9B7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F08AC67-AA2C-12E7-997A-25CB538FE5F1}"/>
                </a:ext>
              </a:extLst>
            </p:cNvPr>
            <p:cNvSpPr txBox="1"/>
            <p:nvPr/>
          </p:nvSpPr>
          <p:spPr>
            <a:xfrm>
              <a:off x="1762905" y="3834029"/>
              <a:ext cx="196305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Times New Roman" panose="02020603050405020304" pitchFamily="18" charset="0"/>
                  <a:cs typeface="+mn-cs"/>
                </a:rPr>
                <a:t>NGUYÊN NHÂN</a:t>
              </a:r>
              <a:endParaRPr lang="en-US" sz="2800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150BF4-8A07-C86E-9897-33E39774FA23}"/>
              </a:ext>
            </a:extLst>
          </p:cNvPr>
          <p:cNvSpPr txBox="1"/>
          <p:nvPr/>
        </p:nvSpPr>
        <p:spPr>
          <a:xfrm>
            <a:off x="1605093" y="2098219"/>
            <a:ext cx="9235812" cy="5016758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Yêu cầu liên kết để phát triển và tăng cường vị thế.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Hiệp ước Ma-xtrich.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Hiệp ước Li-xbon.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Mở rộng không gian thành viên.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Hội nhập sâu rộng vào thị trường toàn cầu.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Đưa ra các mục tiêu cụ thể và thể chế hợp lí.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Tự do lưu thông.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Liên minh kinh tế và tiền tệ.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Thống nhất thực hiện mục tiêu phát triển xanh.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Đẩy mạnh sự hợp tác ở các lĩnh vực kinh tế, văn hoá, xã hội trên cơ sở tự nguyện.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Xây dựng và phát triển một khu vực tự do lưu thông hàng hóa, dịch vụ, con người, tiền vốn giữa các nước thành viên.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Tăng cường hợp tác, liên kết kinh tế, luật pháp, an ninh và ngoại giao.</a:t>
            </a:r>
          </a:p>
          <a:p>
            <a:pPr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-	Kinh tế EU phụ thuộc nhiều vào xuất nhập khẩu.</a:t>
            </a:r>
          </a:p>
          <a:p>
            <a:pPr marL="342900" indent="-342900">
              <a:buFontTx/>
              <a:buChar char="-"/>
              <a:tabLst>
                <a:tab pos="177800" algn="l"/>
              </a:tabLst>
            </a:pPr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Các nước dỡ bỏ thuế quan với nhau và có chung một mức thuế.</a:t>
            </a:r>
            <a:endParaRPr lang="en-US" sz="2000">
              <a:solidFill>
                <a:srgbClr val="002060"/>
              </a:solidFill>
              <a:latin typeface="#9Slide03 SFU Futura_12" panose="00000400000000000000" pitchFamily="2" charset="0"/>
            </a:endParaRPr>
          </a:p>
          <a:p>
            <a:pPr>
              <a:tabLst>
                <a:tab pos="177800" algn="l"/>
              </a:tabLst>
            </a:pPr>
            <a:endParaRPr lang="vi-VN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7EEF4F-4DD7-8C84-D45A-B1C22FB8ED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77" b="96512" l="2410" r="89157">
                        <a14:foregroundMark x1="3614" y1="19767" x2="55422" y2="55814"/>
                        <a14:foregroundMark x1="19880" y1="47674" x2="27711" y2="75581"/>
                        <a14:foregroundMark x1="29518" y1="87209" x2="62651" y2="89535"/>
                        <a14:foregroundMark x1="65663" y1="84884" x2="69277" y2="52326"/>
                        <a14:foregroundMark x1="69277" y1="52326" x2="82530" y2="27907"/>
                        <a14:foregroundMark x1="82530" y1="27907" x2="86747" y2="27907"/>
                        <a14:foregroundMark x1="56627" y1="10465" x2="68072" y2="31395"/>
                        <a14:foregroundMark x1="68072" y1="31395" x2="68072" y2="31395"/>
                        <a14:foregroundMark x1="31325" y1="16279" x2="51205" y2="15116"/>
                        <a14:foregroundMark x1="51205" y1="15116" x2="54819" y2="15116"/>
                        <a14:foregroundMark x1="37952" y1="6977" x2="40361" y2="6977"/>
                        <a14:foregroundMark x1="31325" y1="93023" x2="67470" y2="93023"/>
                        <a14:foregroundMark x1="37952" y1="96512" x2="60843" y2="96512"/>
                        <a14:foregroundMark x1="22289" y1="56977" x2="23494" y2="74419"/>
                        <a14:foregroundMark x1="71084" y1="65116" x2="79518" y2="56977"/>
                      </a14:backgroundRemoval>
                    </a14:imgEffect>
                  </a14:imgLayer>
                </a14:imgProps>
              </a:ext>
            </a:extLst>
          </a:blip>
          <a:srcRect t="3174" b="1149"/>
          <a:stretch/>
        </p:blipFill>
        <p:spPr>
          <a:xfrm>
            <a:off x="8377166" y="98554"/>
            <a:ext cx="1450667" cy="719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CB8226-7A41-D0FC-FCC8-981CFAE68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2148" y="5498474"/>
            <a:ext cx="2182557" cy="1359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BF82CA-91DC-FD37-5B9B-19E4D5924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0" b="94000" l="5250" r="98000">
                        <a14:foregroundMark x1="21500" y1="15917" x2="31500" y2="12750"/>
                        <a14:foregroundMark x1="39250" y1="4250" x2="42583" y2="9667"/>
                        <a14:foregroundMark x1="5333" y1="15917" x2="11250" y2="23167"/>
                        <a14:foregroundMark x1="11250" y1="23167" x2="11500" y2="23917"/>
                        <a14:foregroundMark x1="59833" y1="66833" x2="65750" y2="82750"/>
                        <a14:foregroundMark x1="59667" y1="94083" x2="62250" y2="90917"/>
                        <a14:foregroundMark x1="60583" y1="60750" x2="60583" y2="60750"/>
                        <a14:foregroundMark x1="76667" y1="49833" x2="76667" y2="49833"/>
                        <a14:foregroundMark x1="90917" y1="60333" x2="90917" y2="60333"/>
                        <a14:foregroundMark x1="88333" y1="68667" x2="92750" y2="77250"/>
                        <a14:foregroundMark x1="98000" y1="72583" x2="98000" y2="72583"/>
                      </a14:backgroundRemoval>
                    </a14:imgEffect>
                  </a14:imgLayer>
                </a14:imgProps>
              </a:ext>
            </a:extLst>
          </a:blip>
          <a:srcRect r="42936" b="43644"/>
          <a:stretch/>
        </p:blipFill>
        <p:spPr>
          <a:xfrm>
            <a:off x="10029792" y="414703"/>
            <a:ext cx="1967125" cy="1942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9CA7E09-B490-8C07-ECCE-AF52BF7B46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0" b="94000" l="5250" r="98000">
                        <a14:foregroundMark x1="21500" y1="15917" x2="31500" y2="12750"/>
                        <a14:foregroundMark x1="39250" y1="4250" x2="42583" y2="9667"/>
                        <a14:foregroundMark x1="5333" y1="15917" x2="11250" y2="23167"/>
                        <a14:foregroundMark x1="11250" y1="23167" x2="11500" y2="23917"/>
                        <a14:foregroundMark x1="59833" y1="66833" x2="65750" y2="82750"/>
                        <a14:foregroundMark x1="59667" y1="94083" x2="62250" y2="90917"/>
                        <a14:foregroundMark x1="60583" y1="60750" x2="60583" y2="60750"/>
                        <a14:foregroundMark x1="76667" y1="49833" x2="76667" y2="49833"/>
                        <a14:foregroundMark x1="90917" y1="60333" x2="90917" y2="60333"/>
                        <a14:foregroundMark x1="88333" y1="68667" x2="92750" y2="77250"/>
                        <a14:foregroundMark x1="98000" y1="72583" x2="98000" y2="72583"/>
                      </a14:backgroundRemoval>
                    </a14:imgEffect>
                  </a14:imgLayer>
                </a14:imgProps>
              </a:ext>
            </a:extLst>
          </a:blip>
          <a:srcRect l="46853" t="40870" r="-3917" b="2774"/>
          <a:stretch/>
        </p:blipFill>
        <p:spPr>
          <a:xfrm>
            <a:off x="-104938" y="4667250"/>
            <a:ext cx="1946315" cy="19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9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C014FA-B4A2-F9A5-E8CA-96B594A5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4273" y="0"/>
            <a:ext cx="12177727" cy="6858000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xmlns="" id="{E3499ED7-0FA6-9E5D-073A-A09019B33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" b="89474" l="5746" r="89877">
                        <a14:foregroundMark x1="6019" y1="30144" x2="14501" y2="42584"/>
                        <a14:foregroundMark x1="76060" y1="27751" x2="83721" y2="39234"/>
                        <a14:foregroundMark x1="74692" y1="38756" x2="80575" y2="52632"/>
                        <a14:foregroundMark x1="80575" y1="52632" x2="80575" y2="52632"/>
                        <a14:foregroundMark x1="82627" y1="25359" x2="82627" y2="46411"/>
                        <a14:foregroundMark x1="77702" y1="33493" x2="79891" y2="53110"/>
                        <a14:foregroundMark x1="32832" y1="4306" x2="32832" y2="11005"/>
                        <a14:foregroundMark x1="44650" y1="10376" x2="44870" y2="19617"/>
                        <a14:foregroundMark x1="44460" y1="2392" x2="44530" y2="5346"/>
                        <a14:foregroundMark x1="9986" y1="957" x2="9986" y2="16746"/>
                        <a14:foregroundMark x1="21751" y1="957" x2="21614" y2="14833"/>
                        <a14:foregroundMark x1="21614" y1="1435" x2="21614" y2="18660"/>
                        <a14:foregroundMark x1="33242" y1="478" x2="33379" y2="18660"/>
                        <a14:foregroundMark x1="56361" y1="1435" x2="56908" y2="19139"/>
                        <a14:foregroundMark x1="77018" y1="1435" x2="78249" y2="16746"/>
                        <a14:foregroundMark x1="77565" y1="3349" x2="78249" y2="14833"/>
                        <a14:foregroundMark x1="56088" y1="2392" x2="56361" y2="19139"/>
                        <a14:foregroundMark x1="45247" y1="13114" x2="45280" y2="17225"/>
                        <a14:foregroundMark x1="45144" y1="478" x2="45172" y2="3886"/>
                        <a14:foregroundMark x1="33242" y1="478" x2="33242" y2="20096"/>
                        <a14:foregroundMark x1="22161" y1="478" x2="22161" y2="20096"/>
                        <a14:foregroundMark x1="10397" y1="478" x2="10534" y2="19139"/>
                        <a14:backgroundMark x1="14501" y1="12440" x2="16689" y2="12440"/>
                        <a14:backgroundMark x1="26265" y1="10526" x2="28591" y2="10526"/>
                        <a14:backgroundMark x1="37483" y1="9091" x2="41313" y2="10526"/>
                        <a14:backgroundMark x1="50342" y1="6220" x2="53352" y2="8612"/>
                        <a14:backgroundMark x1="13133" y1="2871" x2="17237" y2="17703"/>
                        <a14:backgroundMark x1="47606" y1="1914" x2="52257" y2="16268"/>
                        <a14:backgroundMark x1="45828" y1="2392" x2="48016" y2="12440"/>
                        <a14:backgroundMark x1="60192" y1="6699" x2="66758" y2="24402"/>
                      </a14:backgroundRemoval>
                    </a14:imgEffect>
                  </a14:imgLayer>
                </a14:imgProps>
              </a:ext>
            </a:extLst>
          </a:blip>
          <a:srcRect l="3430" r="13852" b="37656"/>
          <a:stretch/>
        </p:blipFill>
        <p:spPr>
          <a:xfrm>
            <a:off x="5101968" y="716199"/>
            <a:ext cx="2721201" cy="586388"/>
          </a:xfrm>
          <a:prstGeom prst="rect">
            <a:avLst/>
          </a:prstGeom>
        </p:spPr>
      </p:pic>
      <p:pic>
        <p:nvPicPr>
          <p:cNvPr id="2050" name="image3.jpg" descr="Hình ảnh Trò Chơi Trẻ Em Học Sinh Tiểu Học PNG , Gà Bắt đại Bàng, Trò Chơi  Liên, Trò Chơi Trẻ Em PNG miễn phí tải tập tin PSDComment và Vector">
            <a:extLst>
              <a:ext uri="{FF2B5EF4-FFF2-40B4-BE49-F238E27FC236}">
                <a16:creationId xmlns:a16="http://schemas.microsoft.com/office/drawing/2014/main" xmlns="" id="{FFA55ECF-3741-B7C4-3093-EDA55535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" y="1"/>
            <a:ext cx="2357420" cy="23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86FEA9F5-7717-622A-C544-4245E20B02AD}"/>
              </a:ext>
            </a:extLst>
          </p:cNvPr>
          <p:cNvSpPr/>
          <p:nvPr/>
        </p:nvSpPr>
        <p:spPr>
          <a:xfrm>
            <a:off x="3097304" y="-115534"/>
            <a:ext cx="6319566" cy="10604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E6752A"/>
                </a:solidFill>
                <a:latin typeface="#9Slide07 SVNBlade Runner" panose="02040603050506020204" pitchFamily="18" charset="0"/>
              </a:rPr>
              <a:t>LUYỆN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7C6983-E13B-13C0-4A26-3E9094A2E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88506" l="4142" r="89941">
                        <a14:foregroundMark x1="9467" y1="18391" x2="52663" y2="11494"/>
                        <a14:foregroundMark x1="52663" y1="11494" x2="81065" y2="27586"/>
                        <a14:foregroundMark x1="29586" y1="4598" x2="55621" y2="2299"/>
                        <a14:foregroundMark x1="55621" y1="2299" x2="57396" y2="2299"/>
                        <a14:foregroundMark x1="9467" y1="29885" x2="26627" y2="67816"/>
                        <a14:foregroundMark x1="26627" y1="67816" x2="27219" y2="67816"/>
                        <a14:foregroundMark x1="4142" y1="18391" x2="10651" y2="27586"/>
                        <a14:foregroundMark x1="24852" y1="78161" x2="58580" y2="73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2549" y="126759"/>
            <a:ext cx="1396814" cy="719070"/>
          </a:xfrm>
          <a:prstGeom prst="rect">
            <a:avLst/>
          </a:prstGeom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xmlns="" id="{89667DDD-DBC2-7503-6FFA-09A2E2A2728E}"/>
              </a:ext>
            </a:extLst>
          </p:cNvPr>
          <p:cNvGrpSpPr/>
          <p:nvPr/>
        </p:nvGrpSpPr>
        <p:grpSpPr>
          <a:xfrm>
            <a:off x="5241780" y="1428322"/>
            <a:ext cx="2441575" cy="1041153"/>
            <a:chOff x="3647911" y="3821458"/>
            <a:chExt cx="1511300" cy="10411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DAB532A-4584-669A-A340-2DCDB0C585F8}"/>
                </a:ext>
              </a:extLst>
            </p:cNvPr>
            <p:cNvSpPr/>
            <p:nvPr/>
          </p:nvSpPr>
          <p:spPr>
            <a:xfrm>
              <a:off x="3647911" y="3821458"/>
              <a:ext cx="1511300" cy="6082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B9B7B">
                    <a:tint val="66000"/>
                    <a:satMod val="160000"/>
                  </a:srgbClr>
                </a:gs>
                <a:gs pos="50000">
                  <a:srgbClr val="2B9B7B">
                    <a:tint val="44500"/>
                    <a:satMod val="160000"/>
                  </a:srgbClr>
                </a:gs>
                <a:gs pos="100000">
                  <a:srgbClr val="2B9B7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D84E996-4F4A-FB8F-E16F-6AC2F6C77D80}"/>
                </a:ext>
              </a:extLst>
            </p:cNvPr>
            <p:cNvSpPr txBox="1"/>
            <p:nvPr/>
          </p:nvSpPr>
          <p:spPr>
            <a:xfrm>
              <a:off x="3966240" y="3908504"/>
              <a:ext cx="11785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3E8853">
                      <a:lumMod val="75000"/>
                    </a:srgbClr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Times New Roman" panose="02020603050405020304" pitchFamily="18" charset="0"/>
                  <a:cs typeface="+mn-cs"/>
                </a:rPr>
                <a:t>KẾT QUẢ</a:t>
              </a:r>
              <a:endParaRPr lang="en-US" sz="28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163AB7-E969-DBE9-8318-B08112C352B2}"/>
              </a:ext>
            </a:extLst>
          </p:cNvPr>
          <p:cNvSpPr txBox="1"/>
          <p:nvPr/>
        </p:nvSpPr>
        <p:spPr>
          <a:xfrm>
            <a:off x="1917577" y="2152149"/>
            <a:ext cx="8679019" cy="4708981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Hình thành nên thị trường chung và sử dụng đồng tiền chung (Euro).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EU - trung tâm kinh tế hàng đầu thế giới.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Có sự chênh lệch về trình độ giữa các nước thành viên.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EU dẫn đầu thế giới về thương mại.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EU là bạn hàng lớn nhất của các nước đang phát triển.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 EU hạn chế nhập nhiều mặt hàng công nghiệp và trợ giá cho nông sản.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Xóa bỏ những trở ngại trong phát triển kinh tế.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Thực hiện một chính sách thương mại với các nước ngoài liên minh Châu 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Tăng cường sức mạnh kinh tế và khả năng cạnh tranh của EU đối với các trung tâm kinh tế lớn trên thế giới.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Nâng cao sức cạnh tranh của thị trường nội địa châu 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Thủ tiêu rủi ro khi chuyển đổi tiền tệ.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Tạo thuận lợi cho việc chuyển giao vốn trong EU.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Đơn giản hóa công tác kế toán của các doanh nghiệp đa quốc gia.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SFU Futura_12" panose="00000400000000000000" pitchFamily="2" charset="0"/>
              </a:rPr>
              <a:t>-	Tăng cường liên kết và nhất thể hóa thể chế ở châu Âu.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DAEF56-F72D-4D46-211D-8885BF48D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88506" l="4142" r="89941">
                        <a14:foregroundMark x1="9467" y1="18391" x2="52663" y2="11494"/>
                        <a14:foregroundMark x1="52663" y1="11494" x2="81065" y2="27586"/>
                        <a14:foregroundMark x1="29586" y1="4598" x2="55621" y2="2299"/>
                        <a14:foregroundMark x1="55621" y1="2299" x2="57396" y2="2299"/>
                        <a14:foregroundMark x1="9467" y1="29885" x2="26627" y2="67816"/>
                        <a14:foregroundMark x1="26627" y1="67816" x2="27219" y2="67816"/>
                        <a14:foregroundMark x1="4142" y1="18391" x2="10651" y2="27586"/>
                        <a14:foregroundMark x1="24852" y1="78161" x2="58580" y2="73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232" y="126759"/>
            <a:ext cx="1396814" cy="719070"/>
          </a:xfrm>
          <a:prstGeom prst="rect">
            <a:avLst/>
          </a:prstGeom>
        </p:spPr>
      </p:pic>
      <p:grpSp>
        <p:nvGrpSpPr>
          <p:cNvPr id="2058" name="Group 2057">
            <a:extLst>
              <a:ext uri="{FF2B5EF4-FFF2-40B4-BE49-F238E27FC236}">
                <a16:creationId xmlns:a16="http://schemas.microsoft.com/office/drawing/2014/main" xmlns="" id="{98D17281-373D-CD92-D01F-558853C78BFB}"/>
              </a:ext>
            </a:extLst>
          </p:cNvPr>
          <p:cNvGrpSpPr/>
          <p:nvPr/>
        </p:nvGrpSpPr>
        <p:grpSpPr>
          <a:xfrm>
            <a:off x="10008718" y="5370927"/>
            <a:ext cx="2183282" cy="1362688"/>
            <a:chOff x="3300432" y="1681770"/>
            <a:chExt cx="5843567" cy="3725017"/>
          </a:xfrm>
        </p:grpSpPr>
        <p:pic>
          <p:nvPicPr>
            <p:cNvPr id="2056" name="Picture 2055">
              <a:extLst>
                <a:ext uri="{FF2B5EF4-FFF2-40B4-BE49-F238E27FC236}">
                  <a16:creationId xmlns:a16="http://schemas.microsoft.com/office/drawing/2014/main" xmlns="" id="{396B82E7-3416-D742-FCE0-3899C092F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00432" y="1681770"/>
              <a:ext cx="5843567" cy="3652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xmlns="" id="{0FAC8240-23EC-227B-0E72-C7E83A7CD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5" b="92691" l="10000" r="90000">
                          <a14:foregroundMark x1="33605" y1="51788" x2="46860" y2="86781"/>
                          <a14:foregroundMark x1="46860" y1="86781" x2="52907" y2="92846"/>
                          <a14:foregroundMark x1="35116" y1="67185" x2="53953" y2="58787"/>
                          <a14:foregroundMark x1="40698" y1="38258" x2="36860" y2="69673"/>
                          <a14:foregroundMark x1="36860" y1="69673" x2="36860" y2="69673"/>
                          <a14:foregroundMark x1="41163" y1="45257" x2="43256" y2="74806"/>
                          <a14:foregroundMark x1="47093" y1="47434" x2="50233" y2="74806"/>
                          <a14:foregroundMark x1="37209" y1="42924" x2="33605" y2="58631"/>
                          <a14:foregroundMark x1="33605" y1="58631" x2="34767" y2="76205"/>
                          <a14:foregroundMark x1="34767" y1="76205" x2="35349" y2="78227"/>
                          <a14:foregroundMark x1="33256" y1="62675" x2="33605" y2="75739"/>
                          <a14:foregroundMark x1="33605" y1="75739" x2="33953" y2="76827"/>
                          <a14:foregroundMark x1="32093" y1="63919" x2="33256" y2="75428"/>
                          <a14:foregroundMark x1="32326" y1="64230" x2="32907" y2="74806"/>
                          <a14:foregroundMark x1="31860" y1="62519" x2="32209" y2="78538"/>
                          <a14:foregroundMark x1="31860" y1="78383" x2="35000" y2="90824"/>
                          <a14:foregroundMark x1="35000" y1="90824" x2="35349" y2="91446"/>
                          <a14:foregroundMark x1="28721" y1="86003" x2="61395" y2="90669"/>
                          <a14:foregroundMark x1="50233" y1="67496" x2="56047" y2="75583"/>
                          <a14:foregroundMark x1="35581" y1="43546" x2="34767" y2="54277"/>
                          <a14:foregroundMark x1="50698" y1="7465" x2="52442" y2="16952"/>
                          <a14:foregroundMark x1="55233" y1="55521" x2="63372" y2="44790"/>
                          <a14:foregroundMark x1="65116" y1="71540" x2="66628" y2="71851"/>
                          <a14:foregroundMark x1="67907" y1="68429" x2="67907" y2="68429"/>
                          <a14:foregroundMark x1="67907" y1="72784" x2="67907" y2="72784"/>
                          <a14:foregroundMark x1="68256" y1="64075" x2="68256" y2="64075"/>
                          <a14:foregroundMark x1="68488" y1="60653" x2="68488" y2="60653"/>
                          <a14:foregroundMark x1="66628" y1="41680" x2="66628" y2="41680"/>
                          <a14:foregroundMark x1="67907" y1="46190" x2="67907" y2="46190"/>
                          <a14:foregroundMark x1="67674" y1="46656" x2="67674" y2="46656"/>
                          <a14:foregroundMark x1="68372" y1="51477" x2="68372" y2="51477"/>
                          <a14:foregroundMark x1="68721" y1="55210" x2="68721" y2="55210"/>
                          <a14:foregroundMark x1="68372" y1="60187" x2="68372" y2="60187"/>
                        </a14:backgroundRemoval>
                      </a14:imgEffect>
                    </a14:imgLayer>
                  </a14:imgProps>
                </a:ext>
              </a:extLst>
            </a:blip>
            <a:srcRect l="24710" t="4171" r="24491" b="5707"/>
            <a:stretch/>
          </p:blipFill>
          <p:spPr>
            <a:xfrm>
              <a:off x="6264568" y="3669423"/>
              <a:ext cx="1309772" cy="173736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BB645B-7EA9-0B9B-8979-9CC739118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4000" l="5250" r="98000">
                        <a14:foregroundMark x1="21500" y1="15917" x2="31500" y2="12750"/>
                        <a14:foregroundMark x1="39250" y1="4250" x2="42583" y2="9667"/>
                        <a14:foregroundMark x1="5333" y1="15917" x2="11250" y2="23167"/>
                        <a14:foregroundMark x1="11250" y1="23167" x2="11500" y2="23917"/>
                        <a14:foregroundMark x1="59833" y1="66833" x2="65750" y2="82750"/>
                        <a14:foregroundMark x1="59667" y1="94083" x2="62250" y2="90917"/>
                        <a14:foregroundMark x1="60583" y1="60750" x2="60583" y2="60750"/>
                        <a14:foregroundMark x1="76667" y1="49833" x2="76667" y2="49833"/>
                        <a14:foregroundMark x1="90917" y1="60333" x2="90917" y2="60333"/>
                        <a14:foregroundMark x1="88333" y1="68667" x2="92750" y2="77250"/>
                        <a14:foregroundMark x1="98000" y1="72583" x2="98000" y2="72583"/>
                      </a14:backgroundRemoval>
                    </a14:imgEffect>
                  </a14:imgLayer>
                </a14:imgProps>
              </a:ext>
            </a:extLst>
          </a:blip>
          <a:srcRect r="42936" b="43644"/>
          <a:stretch/>
        </p:blipFill>
        <p:spPr>
          <a:xfrm>
            <a:off x="10029792" y="414703"/>
            <a:ext cx="1967125" cy="1942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885134-CBE7-044C-A0AD-60E328BFB7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4000" l="5250" r="98000">
                        <a14:foregroundMark x1="21500" y1="15917" x2="31500" y2="12750"/>
                        <a14:foregroundMark x1="39250" y1="4250" x2="42583" y2="9667"/>
                        <a14:foregroundMark x1="5333" y1="15917" x2="11250" y2="23167"/>
                        <a14:foregroundMark x1="11250" y1="23167" x2="11500" y2="23917"/>
                        <a14:foregroundMark x1="59833" y1="66833" x2="65750" y2="82750"/>
                        <a14:foregroundMark x1="59667" y1="94083" x2="62250" y2="90917"/>
                        <a14:foregroundMark x1="60583" y1="60750" x2="60583" y2="60750"/>
                        <a14:foregroundMark x1="76667" y1="49833" x2="76667" y2="49833"/>
                        <a14:foregroundMark x1="90917" y1="60333" x2="90917" y2="60333"/>
                        <a14:foregroundMark x1="88333" y1="68667" x2="92750" y2="77250"/>
                        <a14:foregroundMark x1="98000" y1="72583" x2="98000" y2="72583"/>
                      </a14:backgroundRemoval>
                    </a14:imgEffect>
                  </a14:imgLayer>
                </a14:imgProps>
              </a:ext>
            </a:extLst>
          </a:blip>
          <a:srcRect l="46853" t="40870" r="-3917" b="2774"/>
          <a:stretch/>
        </p:blipFill>
        <p:spPr>
          <a:xfrm>
            <a:off x="-28738" y="4667250"/>
            <a:ext cx="1946315" cy="19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71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86FEA9F5-7717-622A-C544-4245E20B02AD}"/>
              </a:ext>
            </a:extLst>
          </p:cNvPr>
          <p:cNvSpPr/>
          <p:nvPr/>
        </p:nvSpPr>
        <p:spPr>
          <a:xfrm>
            <a:off x="3986781" y="15976"/>
            <a:ext cx="4730757" cy="1060474"/>
          </a:xfrm>
          <a:prstGeom prst="ellips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6000" b="1">
                <a:solidFill>
                  <a:srgbClr val="EF1E02"/>
                </a:solidFill>
                <a:latin typeface="#9Slide07 SVNGuerrilla" panose="00000500000000000000" pitchFamily="2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CBFD2B-9749-7440-3251-1EAA3EAE2118}"/>
              </a:ext>
            </a:extLst>
          </p:cNvPr>
          <p:cNvGrpSpPr/>
          <p:nvPr/>
        </p:nvGrpSpPr>
        <p:grpSpPr>
          <a:xfrm>
            <a:off x="6315544" y="3014859"/>
            <a:ext cx="5679085" cy="2522842"/>
            <a:chOff x="1758770" y="2094998"/>
            <a:chExt cx="9099730" cy="30612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F332947F-170A-7A03-D891-1339B0D3F6AE}"/>
                </a:ext>
              </a:extLst>
            </p:cNvPr>
            <p:cNvSpPr/>
            <p:nvPr/>
          </p:nvSpPr>
          <p:spPr>
            <a:xfrm>
              <a:off x="1758770" y="2094998"/>
              <a:ext cx="9099730" cy="3061201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2163AB7-E969-DBE9-8318-B08112C352B2}"/>
                </a:ext>
              </a:extLst>
            </p:cNvPr>
            <p:cNvSpPr txBox="1"/>
            <p:nvPr/>
          </p:nvSpPr>
          <p:spPr>
            <a:xfrm>
              <a:off x="2153587" y="2713597"/>
              <a:ext cx="8310089" cy="235276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just">
                <a:tabLst>
                  <a:tab pos="266700" algn="l"/>
                </a:tabLst>
                <a:defRPr/>
              </a:pP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	</a:t>
              </a:r>
              <a:r>
                <a:rPr lang="vi-VN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1. </a:t>
              </a:r>
              <a:r>
                <a:rPr lang="en-US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Vẽ sơ đồ thể hiện mục tiêu </a:t>
              </a:r>
              <a:r>
                <a:rPr lang="vi-VN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của EU?</a:t>
              </a:r>
            </a:p>
            <a:p>
              <a:pPr lvl="0" algn="just">
                <a:tabLst>
                  <a:tab pos="266700" algn="l"/>
                </a:tabLst>
                <a:defRPr/>
              </a:pP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	</a:t>
              </a:r>
              <a:r>
                <a:rPr lang="vi-VN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2. Dựa vào bảng </a:t>
              </a: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10.3</a:t>
              </a:r>
              <a:r>
                <a:rPr lang="vi-VN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, vẽ biểu đồ tròn thể hiện </a:t>
              </a: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giá trị </a:t>
              </a:r>
              <a:r>
                <a:rPr lang="vi-VN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xuất</a:t>
              </a: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, nhập</a:t>
              </a:r>
              <a:r>
                <a:rPr lang="vi-VN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 khẩu của EU </a:t>
              </a:r>
              <a:r>
                <a:rPr lang="en-US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giai đoạn 2000 – 2021. N</a:t>
              </a:r>
              <a:r>
                <a:rPr lang="vi-VN" sz="2000">
                  <a:solidFill>
                    <a:srgbClr val="002060"/>
                  </a:solidFill>
                  <a:latin typeface="#9Slide03 SFU Futura_12" panose="00000400000000000000" pitchFamily="2" charset="0"/>
                </a:rPr>
                <a:t>hận xét.</a:t>
              </a:r>
            </a:p>
            <a:p>
              <a:pPr lvl="0" algn="just">
                <a:tabLst>
                  <a:tab pos="266700" algn="l"/>
                </a:tabLst>
                <a:defRPr/>
              </a:pPr>
              <a:r>
                <a:rPr lang="en-US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	</a:t>
              </a:r>
              <a:r>
                <a:rPr lang="vi-VN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3. </a:t>
              </a:r>
              <a:r>
                <a:rPr lang="en-US" sz="20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Nêu ý nghĩa của việc tự do lưu thông trong EU.</a:t>
              </a: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Futura_12" panose="000004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FF7508-EB03-A9A2-79CF-CF9BE8037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781">
                        <a14:foregroundMark x1="22500" y1="37031" x2="23281" y2="35000"/>
                        <a14:foregroundMark x1="18750" y1="49219" x2="20469" y2="49219"/>
                        <a14:foregroundMark x1="58906" y1="38906" x2="61719" y2="38594"/>
                        <a14:foregroundMark x1="66250" y1="22031" x2="68906" y2="21875"/>
                        <a14:foregroundMark x1="85000" y1="31406" x2="86250" y2="28281"/>
                        <a14:foregroundMark x1="17500" y1="75781" x2="18594" y2="74531"/>
                        <a14:foregroundMark x1="12500" y1="81250" x2="14375" y2="80469"/>
                        <a14:foregroundMark x1="90781" y1="36875" x2="89219" y2="3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5491" y="-412882"/>
            <a:ext cx="4115564" cy="411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FCADA35-2B2C-539F-FA5B-A941DD9E5D63}"/>
              </a:ext>
            </a:extLst>
          </p:cNvPr>
          <p:cNvSpPr/>
          <p:nvPr/>
        </p:nvSpPr>
        <p:spPr>
          <a:xfrm>
            <a:off x="3036913" y="5537701"/>
            <a:ext cx="3192045" cy="1181100"/>
          </a:xfrm>
          <a:prstGeom prst="roundRect">
            <a:avLst>
              <a:gd name="adj" fmla="val 34947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Tìm tư liệu về sự phát triển công nghiệp của Cộng hòa liên bang Đức</a:t>
            </a:r>
            <a:r>
              <a:rPr lang="en-US" sz="2000">
                <a:solidFill>
                  <a:srgbClr val="002060"/>
                </a:solidFill>
                <a:latin typeface="#9Slide03 SFU Futura_12" panose="00000400000000000000" pitchFamily="2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558E250-259A-A895-FA16-57CAC3AD0278}"/>
              </a:ext>
            </a:extLst>
          </p:cNvPr>
          <p:cNvSpPr/>
          <p:nvPr/>
        </p:nvSpPr>
        <p:spPr>
          <a:xfrm>
            <a:off x="2994017" y="1644900"/>
            <a:ext cx="3192045" cy="1181100"/>
          </a:xfrm>
          <a:prstGeom prst="roundRect">
            <a:avLst>
              <a:gd name="adj" fmla="val 34947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SVNGuerrilla" panose="00000500000000000000" pitchFamily="2" charset="0"/>
              </a:rPr>
              <a:t>TRẢ LỜI NỘI DUNG CÁC YÊU CẦU SAU.</a:t>
            </a:r>
          </a:p>
        </p:txBody>
      </p:sp>
      <p:sp>
        <p:nvSpPr>
          <p:cNvPr id="9" name="Arrow: Left-Up 8">
            <a:extLst>
              <a:ext uri="{FF2B5EF4-FFF2-40B4-BE49-F238E27FC236}">
                <a16:creationId xmlns:a16="http://schemas.microsoft.com/office/drawing/2014/main" xmlns="" id="{BB369D1E-723B-601B-A243-F0D097BE05C3}"/>
              </a:ext>
            </a:extLst>
          </p:cNvPr>
          <p:cNvSpPr/>
          <p:nvPr/>
        </p:nvSpPr>
        <p:spPr>
          <a:xfrm rot="10800000">
            <a:off x="3834362" y="3407150"/>
            <a:ext cx="1905392" cy="1549400"/>
          </a:xfrm>
          <a:prstGeom prst="leftUpArrow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AEAC2F-347C-FEA7-494F-70B6BC93A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306" y="4304799"/>
            <a:ext cx="2553201" cy="2553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A1A911-C954-06F9-5D19-2E4BC107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098">
            <a:off x="9343080" y="1674685"/>
            <a:ext cx="1077351" cy="1522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4781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pic>
        <p:nvPicPr>
          <p:cNvPr id="8" name="image12.png" descr="Ý nghĩa lá cờ liên minh châu Âu - Worldwide Path">
            <a:extLst>
              <a:ext uri="{FF2B5EF4-FFF2-40B4-BE49-F238E27FC236}">
                <a16:creationId xmlns:a16="http://schemas.microsoft.com/office/drawing/2014/main" xmlns="" id="{F7B9FE5F-FB76-D323-1335-14A903E46B3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477248" y="737580"/>
            <a:ext cx="3714752" cy="2691420"/>
          </a:xfrm>
          <a:prstGeom prst="rect">
            <a:avLst/>
          </a:prstGeom>
          <a:ln/>
        </p:spPr>
      </p:pic>
      <p:pic>
        <p:nvPicPr>
          <p:cNvPr id="9" name="image9.png" descr="A timeline of a number of years&#10;&#10;Description automatically generated">
            <a:extLst>
              <a:ext uri="{FF2B5EF4-FFF2-40B4-BE49-F238E27FC236}">
                <a16:creationId xmlns:a16="http://schemas.microsoft.com/office/drawing/2014/main" xmlns="" id="{E87A05FC-97A3-86C7-A432-E7E7ACB808C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8182" y="4110087"/>
            <a:ext cx="8303075" cy="2747913"/>
          </a:xfrm>
          <a:prstGeom prst="rect">
            <a:avLst/>
          </a:prstGeom>
          <a:ln/>
        </p:spPr>
      </p:pic>
      <p:pic>
        <p:nvPicPr>
          <p:cNvPr id="10" name="Picture 9" descr="A map of europe with green and white text&#10;&#10;Description automatically generated">
            <a:extLst>
              <a:ext uri="{FF2B5EF4-FFF2-40B4-BE49-F238E27FC236}">
                <a16:creationId xmlns:a16="http://schemas.microsoft.com/office/drawing/2014/main" xmlns="" id="{B8D97AEB-FEAF-3F88-4172-A6A01D44F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8" y="3429000"/>
            <a:ext cx="3714750" cy="3769995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89131" y="737580"/>
            <a:ext cx="8303075" cy="1051965"/>
            <a:chOff x="174173" y="954391"/>
            <a:chExt cx="8303075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190172" y="1218764"/>
              <a:ext cx="7287076" cy="523220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Nhiệm vụ 1: Tìm hiểu Quy mô của EU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174173" y="954391"/>
              <a:ext cx="1074903" cy="1051965"/>
              <a:chOff x="10374553" y="1075372"/>
              <a:chExt cx="1982647" cy="19028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374553" y="1075372"/>
                <a:ext cx="1982647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943943" y="1572278"/>
                <a:ext cx="1024773" cy="909004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F451B5-71B3-EA8E-76F0-94E2C1EAAF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112"/>
          <a:stretch/>
        </p:blipFill>
        <p:spPr>
          <a:xfrm>
            <a:off x="11283888" y="5704"/>
            <a:ext cx="865004" cy="640628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10DF46-C524-3F89-9AF7-1A6894966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545" y="2053918"/>
            <a:ext cx="8044483" cy="16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xmlns="" id="{E22359E4-350C-4B4C-903D-CD1B2BA31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A542E6-1924-4FE2-89D1-3CB19468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F353183-2147-472B-AD7D-4A085FF6A4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AAA42C8-A082-4DFD-A5F3-FC9EF825B1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FC5A2-E1DC-4DFE-9837-1EA5E869A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2024ACE-D556-4A21-9B17-7CA3E82DA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19625" y="549273"/>
            <a:ext cx="7021250" cy="5757924"/>
            <a:chOff x="4656138" y="0"/>
            <a:chExt cx="6983409" cy="630872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27A47B5-1D69-47DA-8BBA-FE75FCAA3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5068B72-E376-4FE8-9F05-44E7574343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7DC2B55-5BFC-4180-9FE3-261FEF00BC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4F0B4-D612-BDB3-760D-092567B661E5}"/>
              </a:ext>
            </a:extLst>
          </p:cNvPr>
          <p:cNvSpPr txBox="1"/>
          <p:nvPr/>
        </p:nvSpPr>
        <p:spPr>
          <a:xfrm>
            <a:off x="794236" y="1956100"/>
            <a:ext cx="3491402" cy="3835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solidFill>
                  <a:srgbClr val="C00000">
                    <a:alpha val="60000"/>
                  </a:srgbClr>
                </a:solidFill>
                <a:effectLst/>
                <a:uLnTx/>
                <a:uFillTx/>
                <a:latin typeface="#9Slide03 SFU Futura_07" panose="00000900000000000000" pitchFamily="2" charset="0"/>
              </a:rPr>
              <a:t>- Sau thế chiến 2, các nước Tây Âu đã có nhiều hoạt động để đẩy mạnh sự liên kết, tạo tiền đề cho sự ra đời của EU: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B150B7-A3AE-A12A-9B9E-D466AD53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9"/>
          <a:stretch/>
        </p:blipFill>
        <p:spPr>
          <a:xfrm rot="16200000">
            <a:off x="18474571" y="1099322"/>
            <a:ext cx="5744541" cy="6985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297D1D-B49F-2FE0-8449-F329A482083D}"/>
              </a:ext>
            </a:extLst>
          </p:cNvPr>
          <p:cNvSpPr txBox="1"/>
          <p:nvPr/>
        </p:nvSpPr>
        <p:spPr>
          <a:xfrm>
            <a:off x="17854713" y="2226063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1951: Pháp, CHLB Đức, Italia, Bỉ, Hà Lan và Luc-xăm-bua thành lập Cộng đồng than và thép Châu Âu.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D9F99B-CDB0-C007-3CE4-60450EDDE5F8}"/>
              </a:ext>
            </a:extLst>
          </p:cNvPr>
          <p:cNvSpPr txBox="1"/>
          <p:nvPr/>
        </p:nvSpPr>
        <p:spPr>
          <a:xfrm>
            <a:off x="17818427" y="2971382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1957 và năm 1958: 6 nước trên tiếp tục thành lập Cộng đồng kinh tế châu Âu và Cộng đồng nguyên tử châu Âu.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39DA45-F832-3F28-88C4-67D0B3453FFC}"/>
              </a:ext>
            </a:extLst>
          </p:cNvPr>
          <p:cNvSpPr txBox="1"/>
          <p:nvPr/>
        </p:nvSpPr>
        <p:spPr>
          <a:xfrm>
            <a:off x="17885614" y="3716701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1967: các tổ chức trên hợp nhất thành Cộng đồng châu Âu. 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4B65AE-FED0-6E15-A853-E753CD900C70}"/>
              </a:ext>
            </a:extLst>
          </p:cNvPr>
          <p:cNvSpPr txBox="1"/>
          <p:nvPr/>
        </p:nvSpPr>
        <p:spPr>
          <a:xfrm>
            <a:off x="17885614" y="4462020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	Năm 1993: với hiệp ước Ma-xtrich, Cộng đồng châu Âu đổi tên thành Liên minh châu Âu. 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1D0B90-E270-0DE1-66CB-4835B7D4EC09}"/>
              </a:ext>
            </a:extLst>
          </p:cNvPr>
          <p:cNvSpPr txBox="1"/>
          <p:nvPr/>
        </p:nvSpPr>
        <p:spPr>
          <a:xfrm>
            <a:off x="17885614" y="5207339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Số lượng thành viên tăng liên tục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(ban đầu là 6, năm 2021 là 27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thành viên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)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DA7350-F826-C7CB-D681-984CB51C61C9}"/>
              </a:ext>
            </a:extLst>
          </p:cNvPr>
          <p:cNvSpPr txBox="1"/>
          <p:nvPr/>
        </p:nvSpPr>
        <p:spPr>
          <a:xfrm>
            <a:off x="17854711" y="5952658"/>
            <a:ext cx="6984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EU được mở rộng theo nhiều hướng khác nhau của không gian địa lí (CH Síp là một quốc gia thuộc khu vực Tây Nam Á cũng được gia nhập EU).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E7D42-74B5-4D76-B3C1-412671670599}"/>
              </a:ext>
            </a:extLst>
          </p:cNvPr>
          <p:cNvSpPr txBox="1"/>
          <p:nvPr/>
        </p:nvSpPr>
        <p:spPr>
          <a:xfrm>
            <a:off x="17844079" y="700575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Mức độ liên kết thống nhất ngày càng cao.</a:t>
            </a:r>
            <a:endParaRPr lang="vi-VN" sz="2000">
              <a:solidFill>
                <a:srgbClr val="7030A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EAC387-9CA4-0122-4D10-5DB45C45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93" y="3926512"/>
            <a:ext cx="3138487" cy="205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077B8D3-9D4B-4D3E-019A-E0A20A43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sp>
        <p:nvSpPr>
          <p:cNvPr id="40" name="Half Frame 39">
            <a:extLst>
              <a:ext uri="{FF2B5EF4-FFF2-40B4-BE49-F238E27FC236}">
                <a16:creationId xmlns:a16="http://schemas.microsoft.com/office/drawing/2014/main" xmlns="" id="{94E0EB36-34A1-4770-162A-B8139DFF9529}"/>
              </a:ext>
            </a:extLst>
          </p:cNvPr>
          <p:cNvSpPr/>
          <p:nvPr/>
        </p:nvSpPr>
        <p:spPr>
          <a:xfrm rot="16200000">
            <a:off x="-431541" y="1650286"/>
            <a:ext cx="5607042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B52ECB6-B606-54BC-183E-B9C22F4C84FA}"/>
              </a:ext>
            </a:extLst>
          </p:cNvPr>
          <p:cNvGrpSpPr/>
          <p:nvPr/>
        </p:nvGrpSpPr>
        <p:grpSpPr>
          <a:xfrm>
            <a:off x="134261" y="714371"/>
            <a:ext cx="4105411" cy="1012415"/>
            <a:chOff x="174173" y="954391"/>
            <a:chExt cx="4406273" cy="10124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14C0D5-B3EF-B49D-E8BC-C1333FFA2F4C}"/>
                </a:ext>
              </a:extLst>
            </p:cNvPr>
            <p:cNvSpPr txBox="1"/>
            <p:nvPr/>
          </p:nvSpPr>
          <p:spPr>
            <a:xfrm>
              <a:off x="1190173" y="1218764"/>
              <a:ext cx="3390273" cy="461665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1. Quy mô của EU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27807E79-E0BA-78E3-6ECD-EB85D6837A08}"/>
                </a:ext>
              </a:extLst>
            </p:cNvPr>
            <p:cNvSpPr/>
            <p:nvPr/>
          </p:nvSpPr>
          <p:spPr>
            <a:xfrm>
              <a:off x="174173" y="954391"/>
              <a:ext cx="1074903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Half Frame 40">
            <a:extLst>
              <a:ext uri="{FF2B5EF4-FFF2-40B4-BE49-F238E27FC236}">
                <a16:creationId xmlns:a16="http://schemas.microsoft.com/office/drawing/2014/main" xmlns="" id="{AFEF0D8C-BD46-7099-9730-AE3877172F19}"/>
              </a:ext>
            </a:extLst>
          </p:cNvPr>
          <p:cNvSpPr/>
          <p:nvPr/>
        </p:nvSpPr>
        <p:spPr>
          <a:xfrm rot="5400000">
            <a:off x="6508058" y="1216431"/>
            <a:ext cx="6513197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E0202-4C68-E504-BE28-830EB3491040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2050" name="Picture 2" descr="Process PNG Transparent Images Free Download | Vector Files | Pngtree">
            <a:extLst>
              <a:ext uri="{FF2B5EF4-FFF2-40B4-BE49-F238E27FC236}">
                <a16:creationId xmlns:a16="http://schemas.microsoft.com/office/drawing/2014/main" xmlns="" id="{FA9BEA71-A66C-D13B-63EF-8F899149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5232" y="1776718"/>
            <a:ext cx="4583770" cy="45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pt Data PNG Transparent Images Free Download | Vector Files | Pngtree">
            <a:extLst>
              <a:ext uri="{FF2B5EF4-FFF2-40B4-BE49-F238E27FC236}">
                <a16:creationId xmlns:a16="http://schemas.microsoft.com/office/drawing/2014/main" xmlns="" id="{2993E5F4-A373-8884-F734-D084B03D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5000">
                        <a14:foregroundMark x1="84833" y1="27500" x2="90167" y2="37917"/>
                        <a14:foregroundMark x1="95000" y1="31750" x2="88750" y2="32167"/>
                        <a14:foregroundMark x1="69500" y1="25500" x2="73333" y2="20833"/>
                        <a14:foregroundMark x1="63917" y1="30667" x2="63917" y2="30667"/>
                        <a14:foregroundMark x1="63917" y1="30667" x2="66167" y2="30667"/>
                        <a14:foregroundMark x1="68333" y1="33250" x2="70167" y2="33250"/>
                        <a14:foregroundMark x1="17833" y1="85500" x2="21667" y2="8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52" y="197551"/>
            <a:ext cx="7555030" cy="75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rrow: Striped Right 48">
            <a:extLst>
              <a:ext uri="{FF2B5EF4-FFF2-40B4-BE49-F238E27FC236}">
                <a16:creationId xmlns:a16="http://schemas.microsoft.com/office/drawing/2014/main" xmlns="" id="{118BBBCF-2D3A-FEF1-CFA8-1684720B7A25}"/>
              </a:ext>
            </a:extLst>
          </p:cNvPr>
          <p:cNvSpPr/>
          <p:nvPr/>
        </p:nvSpPr>
        <p:spPr>
          <a:xfrm rot="18560023">
            <a:off x="5730929" y="6211521"/>
            <a:ext cx="348538" cy="374078"/>
          </a:xfrm>
          <a:prstGeom prst="striped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0" name="Arrow: Striped Right 49">
            <a:extLst>
              <a:ext uri="{FF2B5EF4-FFF2-40B4-BE49-F238E27FC236}">
                <a16:creationId xmlns:a16="http://schemas.microsoft.com/office/drawing/2014/main" xmlns="" id="{E440CB85-A738-5E93-93F5-069AE79A7E41}"/>
              </a:ext>
            </a:extLst>
          </p:cNvPr>
          <p:cNvSpPr/>
          <p:nvPr/>
        </p:nvSpPr>
        <p:spPr>
          <a:xfrm rot="18560023">
            <a:off x="9092755" y="1991025"/>
            <a:ext cx="348538" cy="374078"/>
          </a:xfrm>
          <a:prstGeom prst="striped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FE778E5-F001-3C1F-D473-80334C5626BF}"/>
              </a:ext>
            </a:extLst>
          </p:cNvPr>
          <p:cNvSpPr/>
          <p:nvPr/>
        </p:nvSpPr>
        <p:spPr>
          <a:xfrm>
            <a:off x="5295087" y="3090978"/>
            <a:ext cx="1095375" cy="10953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#9Slide05 Wolfsbane" pitchFamily="2" charset="0"/>
              </a:rPr>
              <a:t>1957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2369A5A5-E983-C347-8312-BD020B2A46DD}"/>
              </a:ext>
            </a:extLst>
          </p:cNvPr>
          <p:cNvSpPr/>
          <p:nvPr/>
        </p:nvSpPr>
        <p:spPr>
          <a:xfrm>
            <a:off x="6853861" y="1884689"/>
            <a:ext cx="968729" cy="968729"/>
          </a:xfrm>
          <a:prstGeom prst="ellipse">
            <a:avLst/>
          </a:prstGeom>
          <a:solidFill>
            <a:srgbClr val="CC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FF00"/>
                </a:solidFill>
                <a:latin typeface="#9Slide05 Wolfsbane" pitchFamily="2" charset="0"/>
              </a:rPr>
              <a:t>1967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98F020AB-CAFD-4B7C-9F6F-4DDCA1751C9D}"/>
              </a:ext>
            </a:extLst>
          </p:cNvPr>
          <p:cNvSpPr/>
          <p:nvPr/>
        </p:nvSpPr>
        <p:spPr>
          <a:xfrm>
            <a:off x="7736256" y="5318035"/>
            <a:ext cx="1089992" cy="1089992"/>
          </a:xfrm>
          <a:prstGeom prst="ellipse">
            <a:avLst/>
          </a:prstGeom>
          <a:solidFill>
            <a:srgbClr val="CC66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#9Slide05 Wolfsbane" pitchFamily="2" charset="0"/>
              </a:rPr>
              <a:t>1951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010CE5C9-74DA-ADC8-7115-F070D01E4BDD}"/>
              </a:ext>
            </a:extLst>
          </p:cNvPr>
          <p:cNvSpPr/>
          <p:nvPr/>
        </p:nvSpPr>
        <p:spPr>
          <a:xfrm>
            <a:off x="8786305" y="3744747"/>
            <a:ext cx="1070685" cy="1086127"/>
          </a:xfrm>
          <a:prstGeom prst="ellipse">
            <a:avLst/>
          </a:prstGeom>
          <a:solidFill>
            <a:srgbClr val="CC3399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#9Slide05 Wolfsbane" pitchFamily="2" charset="0"/>
              </a:rPr>
              <a:t>1958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C0D215BB-759A-B764-A2A8-0DA44B109479}"/>
              </a:ext>
            </a:extLst>
          </p:cNvPr>
          <p:cNvSpPr/>
          <p:nvPr/>
        </p:nvSpPr>
        <p:spPr>
          <a:xfrm>
            <a:off x="10193155" y="2209395"/>
            <a:ext cx="968729" cy="968729"/>
          </a:xfrm>
          <a:prstGeom prst="ellipse">
            <a:avLst/>
          </a:prstGeom>
          <a:solidFill>
            <a:srgbClr val="8747DA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FF00"/>
                </a:solidFill>
                <a:latin typeface="#9Slide05 Wolfsbane" pitchFamily="2" charset="0"/>
              </a:rPr>
              <a:t>1993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30C7B07B-F363-F613-48E1-EBDD063BAB52}"/>
              </a:ext>
            </a:extLst>
          </p:cNvPr>
          <p:cNvSpPr/>
          <p:nvPr/>
        </p:nvSpPr>
        <p:spPr>
          <a:xfrm>
            <a:off x="9343597" y="742554"/>
            <a:ext cx="1179443" cy="1239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825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#9Slide05 Wolfsbane" pitchFamily="2" charset="0"/>
              </a:rPr>
              <a:t>2022</a:t>
            </a:r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xmlns="" id="{19FDD0B3-6864-0AB8-12AB-B6D5832D0E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3000" y1="12500" x2="76333" y2="62500"/>
                        <a14:backgroundMark x1="55000" y1="27976" x2="65000" y2="54762"/>
                        <a14:backgroundMark x1="43333" y1="26786" x2="36333" y2="45833"/>
                        <a14:backgroundMark x1="45667" y1="68452" x2="57000" y2="69048"/>
                      </a14:backgroundRemoval>
                    </a14:imgEffect>
                  </a14:imgLayer>
                </a14:imgProps>
              </a:ext>
            </a:extLst>
          </a:blip>
          <a:srcRect l="28426" t="7914" r="31681" b="28896"/>
          <a:stretch/>
        </p:blipFill>
        <p:spPr>
          <a:xfrm rot="5400000">
            <a:off x="392351" y="1017151"/>
            <a:ext cx="566542" cy="4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65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49" grpId="0" animBg="1"/>
      <p:bldP spid="50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xmlns="" id="{E22359E4-350C-4B4C-903D-CD1B2BA31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A542E6-1924-4FE2-89D1-3CB19468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F353183-2147-472B-AD7D-4A085FF6A4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AAA42C8-A082-4DFD-A5F3-FC9EF825B1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FC5A2-E1DC-4DFE-9837-1EA5E869A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2024ACE-D556-4A21-9B17-7CA3E82DA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19625" y="549273"/>
            <a:ext cx="7021250" cy="5757924"/>
            <a:chOff x="4656138" y="0"/>
            <a:chExt cx="6983409" cy="630872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27A47B5-1D69-47DA-8BBA-FE75FCAA3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5068B72-E376-4FE8-9F05-44E7574343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7DC2B55-5BFC-4180-9FE3-261FEF00BC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4F0B4-D612-BDB3-760D-092567B661E5}"/>
              </a:ext>
            </a:extLst>
          </p:cNvPr>
          <p:cNvSpPr txBox="1"/>
          <p:nvPr/>
        </p:nvSpPr>
        <p:spPr>
          <a:xfrm>
            <a:off x="865179" y="1995345"/>
            <a:ext cx="3491402" cy="3835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solidFill>
                  <a:srgbClr val="C00000">
                    <a:alpha val="60000"/>
                  </a:srgbClr>
                </a:solidFill>
                <a:effectLst/>
                <a:uLnTx/>
                <a:uFillTx/>
                <a:latin typeface="#9Slide03 SFU Futura_07" panose="00000900000000000000" pitchFamily="2" charset="0"/>
              </a:rPr>
              <a:t>- Sau thế chiến 2, các nước Tây Âu đã có nhiều hoạt động để đẩy mạnh sự liên kết, tạo tiền đề cho sự ra đời của EU.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EAC387-9CA4-0122-4D10-5DB45C45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03" y="3964423"/>
            <a:ext cx="3138487" cy="205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Half Frame 39">
            <a:extLst>
              <a:ext uri="{FF2B5EF4-FFF2-40B4-BE49-F238E27FC236}">
                <a16:creationId xmlns:a16="http://schemas.microsoft.com/office/drawing/2014/main" xmlns="" id="{94E0EB36-34A1-4770-162A-B8139DFF9529}"/>
              </a:ext>
            </a:extLst>
          </p:cNvPr>
          <p:cNvSpPr/>
          <p:nvPr/>
        </p:nvSpPr>
        <p:spPr>
          <a:xfrm rot="16200000">
            <a:off x="-431541" y="1650286"/>
            <a:ext cx="5607042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B52ECB6-B606-54BC-183E-B9C22F4C84FA}"/>
              </a:ext>
            </a:extLst>
          </p:cNvPr>
          <p:cNvGrpSpPr/>
          <p:nvPr/>
        </p:nvGrpSpPr>
        <p:grpSpPr>
          <a:xfrm>
            <a:off x="134261" y="714371"/>
            <a:ext cx="4105411" cy="1012415"/>
            <a:chOff x="174173" y="954391"/>
            <a:chExt cx="4406273" cy="10124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14C0D5-B3EF-B49D-E8BC-C1333FFA2F4C}"/>
                </a:ext>
              </a:extLst>
            </p:cNvPr>
            <p:cNvSpPr txBox="1"/>
            <p:nvPr/>
          </p:nvSpPr>
          <p:spPr>
            <a:xfrm>
              <a:off x="1190173" y="1218764"/>
              <a:ext cx="3390273" cy="461665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1. Quy mô của EU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27807E79-E0BA-78E3-6ECD-EB85D6837A08}"/>
                </a:ext>
              </a:extLst>
            </p:cNvPr>
            <p:cNvSpPr/>
            <p:nvPr/>
          </p:nvSpPr>
          <p:spPr>
            <a:xfrm>
              <a:off x="174173" y="954391"/>
              <a:ext cx="1074903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Half Frame 40">
            <a:extLst>
              <a:ext uri="{FF2B5EF4-FFF2-40B4-BE49-F238E27FC236}">
                <a16:creationId xmlns:a16="http://schemas.microsoft.com/office/drawing/2014/main" xmlns="" id="{AFEF0D8C-BD46-7099-9730-AE3877172F19}"/>
              </a:ext>
            </a:extLst>
          </p:cNvPr>
          <p:cNvSpPr/>
          <p:nvPr/>
        </p:nvSpPr>
        <p:spPr>
          <a:xfrm rot="5400000">
            <a:off x="6575985" y="1197210"/>
            <a:ext cx="6513197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Infographic: Liên minh châu Âu đã phát triển như thế nào?">
            <a:extLst>
              <a:ext uri="{FF2B5EF4-FFF2-40B4-BE49-F238E27FC236}">
                <a16:creationId xmlns:a16="http://schemas.microsoft.com/office/drawing/2014/main" xmlns="" id="{96841B8C-0318-07F0-A063-44E3C892A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/>
          <a:stretch/>
        </p:blipFill>
        <p:spPr bwMode="auto">
          <a:xfrm>
            <a:off x="4591942" y="646331"/>
            <a:ext cx="7047608" cy="56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08A035-DA6D-E532-7966-737DEECE1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3000" y1="12500" x2="76333" y2="62500"/>
                        <a14:backgroundMark x1="55000" y1="27976" x2="65000" y2="54762"/>
                        <a14:backgroundMark x1="43333" y1="26786" x2="36333" y2="45833"/>
                        <a14:backgroundMark x1="45667" y1="68452" x2="57000" y2="69048"/>
                      </a14:backgroundRemoval>
                    </a14:imgEffect>
                  </a14:imgLayer>
                </a14:imgProps>
              </a:ext>
            </a:extLst>
          </a:blip>
          <a:srcRect l="28426" t="7914" r="31681" b="28896"/>
          <a:stretch/>
        </p:blipFill>
        <p:spPr>
          <a:xfrm rot="5400000">
            <a:off x="392351" y="1017151"/>
            <a:ext cx="566542" cy="4928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E0202-4C68-E504-BE28-830EB3491040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077B8D3-9D4B-4D3E-019A-E0A20A438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11230" y="-204733"/>
            <a:ext cx="766562" cy="106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58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pic>
        <p:nvPicPr>
          <p:cNvPr id="8" name="image12.png" descr="Ý nghĩa lá cờ liên minh châu Âu - Worldwide Path">
            <a:extLst>
              <a:ext uri="{FF2B5EF4-FFF2-40B4-BE49-F238E27FC236}">
                <a16:creationId xmlns:a16="http://schemas.microsoft.com/office/drawing/2014/main" xmlns="" id="{F7B9FE5F-FB76-D323-1335-14A903E46B3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477248" y="737580"/>
            <a:ext cx="3714752" cy="2691420"/>
          </a:xfrm>
          <a:prstGeom prst="rect">
            <a:avLst/>
          </a:prstGeom>
          <a:ln/>
        </p:spPr>
      </p:pic>
      <p:pic>
        <p:nvPicPr>
          <p:cNvPr id="10" name="Picture 9" descr="A map of europe with green and white text&#10;&#10;Description automatically generated">
            <a:extLst>
              <a:ext uri="{FF2B5EF4-FFF2-40B4-BE49-F238E27FC236}">
                <a16:creationId xmlns:a16="http://schemas.microsoft.com/office/drawing/2014/main" xmlns="" id="{B8D97AEB-FEAF-3F88-4172-A6A01D44F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8" y="3429000"/>
            <a:ext cx="3714750" cy="3769995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89131" y="737580"/>
            <a:ext cx="8303075" cy="1051965"/>
            <a:chOff x="174173" y="954391"/>
            <a:chExt cx="8303075" cy="10519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190172" y="1218764"/>
              <a:ext cx="7287076" cy="523220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Nhiệm vụ 1: Tìm hiểu Quy mô của EU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174173" y="954391"/>
              <a:ext cx="1074903" cy="1051965"/>
              <a:chOff x="10374553" y="1075372"/>
              <a:chExt cx="1982647" cy="19028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374553" y="1075372"/>
                <a:ext cx="1982647" cy="19028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943943" y="1572278"/>
                <a:ext cx="1024773" cy="909004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F451B5-71B3-EA8E-76F0-94E2C1EAAF8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112"/>
          <a:stretch/>
        </p:blipFill>
        <p:spPr>
          <a:xfrm>
            <a:off x="11283888" y="5704"/>
            <a:ext cx="865004" cy="640628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CF40B8-D69C-EB1C-FB7E-6785DC0231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272" y="3464083"/>
            <a:ext cx="5308201" cy="309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373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xmlns="" id="{E22359E4-350C-4B4C-903D-CD1B2BA31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A542E6-1924-4FE2-89D1-3CB19468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F353183-2147-472B-AD7D-4A085FF6A4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AAA42C8-A082-4DFD-A5F3-FC9EF825B1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FC5A2-E1DC-4DFE-9837-1EA5E869A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2024ACE-D556-4A21-9B17-7CA3E82DA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19625" y="549273"/>
            <a:ext cx="7021250" cy="5757924"/>
            <a:chOff x="4656138" y="0"/>
            <a:chExt cx="6983409" cy="630872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27A47B5-1D69-47DA-8BBA-FE75FCAA3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5068B72-E376-4FE8-9F05-44E7574343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7DC2B55-5BFC-4180-9FE3-261FEF00BC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C4F0B4-D612-BDB3-760D-092567B661E5}"/>
              </a:ext>
            </a:extLst>
          </p:cNvPr>
          <p:cNvSpPr txBox="1"/>
          <p:nvPr/>
        </p:nvSpPr>
        <p:spPr>
          <a:xfrm>
            <a:off x="794236" y="1956100"/>
            <a:ext cx="3491402" cy="3835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solidFill>
                  <a:srgbClr val="C00000">
                    <a:alpha val="60000"/>
                  </a:srgbClr>
                </a:solidFill>
                <a:effectLst/>
                <a:uLnTx/>
                <a:uFillTx/>
                <a:latin typeface="#9Slide03 SFU Futura_07" panose="00000900000000000000" pitchFamily="2" charset="0"/>
              </a:rPr>
              <a:t>- Sau thế chiến 2, các nước Tây Âu đã có nhiều hoạt động để đẩy mạnh sự liên kết, tạo tiền đề cho sự ra đời của EU: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B150B7-A3AE-A12A-9B9E-D466AD53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9"/>
          <a:stretch/>
        </p:blipFill>
        <p:spPr>
          <a:xfrm rot="16200000">
            <a:off x="5274444" y="-57909"/>
            <a:ext cx="5744541" cy="6985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297D1D-B49F-2FE0-8449-F329A482083D}"/>
              </a:ext>
            </a:extLst>
          </p:cNvPr>
          <p:cNvSpPr txBox="1"/>
          <p:nvPr/>
        </p:nvSpPr>
        <p:spPr>
          <a:xfrm>
            <a:off x="4654586" y="1068832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1951: Pháp, CHLB Đức, Italia, Bỉ, Hà Lan và Luc-xăm-bua thành lập Cộng đồng than và thép Châu Âu.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D9F99B-CDB0-C007-3CE4-60450EDDE5F8}"/>
              </a:ext>
            </a:extLst>
          </p:cNvPr>
          <p:cNvSpPr txBox="1"/>
          <p:nvPr/>
        </p:nvSpPr>
        <p:spPr>
          <a:xfrm>
            <a:off x="4618300" y="1814151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1957 và năm 1958: 6 nước trên tiếp tục thành lập Cộng đồng kinh tế châu Âu và Cộng đồng nguyên tử châu Âu.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39DA45-F832-3F28-88C4-67D0B3453FFC}"/>
              </a:ext>
            </a:extLst>
          </p:cNvPr>
          <p:cNvSpPr txBox="1"/>
          <p:nvPr/>
        </p:nvSpPr>
        <p:spPr>
          <a:xfrm>
            <a:off x="4685487" y="2559470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	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Năm 1967: các tổ chức trên hợp nhất thành Cộng đồng châu Âu. 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4B65AE-FED0-6E15-A853-E753CD900C70}"/>
              </a:ext>
            </a:extLst>
          </p:cNvPr>
          <p:cNvSpPr txBox="1"/>
          <p:nvPr/>
        </p:nvSpPr>
        <p:spPr>
          <a:xfrm>
            <a:off x="4685487" y="3304789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tabLst>
                <a:tab pos="188214" algn="l"/>
              </a:tabLs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+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	Năm 1993: với hiệp ước Ma-xtrich, Cộng đồng châu Âu đổi tên thành Liên minh châu Âu. 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1D0B90-E270-0DE1-66CB-4835B7D4EC09}"/>
              </a:ext>
            </a:extLst>
          </p:cNvPr>
          <p:cNvSpPr txBox="1"/>
          <p:nvPr/>
        </p:nvSpPr>
        <p:spPr>
          <a:xfrm>
            <a:off x="4685487" y="4050108"/>
            <a:ext cx="6984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Số lượng thành viên tăng liên tục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 (ban đầu là 6, năm 2021 là 27 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thành viên</a:t>
            </a:r>
            <a:r>
              <a:rPr lang="en-US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)</a:t>
            </a: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DA7350-F826-C7CB-D681-984CB51C61C9}"/>
              </a:ext>
            </a:extLst>
          </p:cNvPr>
          <p:cNvSpPr txBox="1"/>
          <p:nvPr/>
        </p:nvSpPr>
        <p:spPr>
          <a:xfrm>
            <a:off x="4654584" y="4795427"/>
            <a:ext cx="6984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  <a:defRPr/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EU được mở rộng theo nhiều hướng khác nhau của không gian địa lí (CH Síp là một quốc gia thuộc khu vực Tây Nam Á cũng được gia nhập EU).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E7D42-74B5-4D76-B3C1-412671670599}"/>
              </a:ext>
            </a:extLst>
          </p:cNvPr>
          <p:cNvSpPr txBox="1"/>
          <p:nvPr/>
        </p:nvSpPr>
        <p:spPr>
          <a:xfrm>
            <a:off x="4643952" y="584852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75488">
              <a:spcAft>
                <a:spcPts val="600"/>
              </a:spcAft>
            </a:pPr>
            <a:r>
              <a:rPr lang="vi-VN" sz="2000" kern="1200">
                <a:solidFill>
                  <a:srgbClr val="7030A0"/>
                </a:solidFill>
                <a:latin typeface="#9Slide03 SFU Futura_12" panose="00000400000000000000" pitchFamily="2" charset="0"/>
              </a:rPr>
              <a:t>- Mức độ liên kết thống nhất ngày càng cao.</a:t>
            </a:r>
            <a:endParaRPr lang="vi-VN" sz="2000">
              <a:solidFill>
                <a:srgbClr val="7030A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EAC387-9CA4-0122-4D10-5DB45C45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93" y="3926512"/>
            <a:ext cx="3138487" cy="205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077B8D3-9D4B-4D3E-019A-E0A20A43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sp>
        <p:nvSpPr>
          <p:cNvPr id="40" name="Half Frame 39">
            <a:extLst>
              <a:ext uri="{FF2B5EF4-FFF2-40B4-BE49-F238E27FC236}">
                <a16:creationId xmlns:a16="http://schemas.microsoft.com/office/drawing/2014/main" xmlns="" id="{94E0EB36-34A1-4770-162A-B8139DFF9529}"/>
              </a:ext>
            </a:extLst>
          </p:cNvPr>
          <p:cNvSpPr/>
          <p:nvPr/>
        </p:nvSpPr>
        <p:spPr>
          <a:xfrm rot="16200000">
            <a:off x="-431541" y="1650286"/>
            <a:ext cx="5607042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D596657-EF8A-2CB6-242D-14B215C1C15C}"/>
              </a:ext>
            </a:extLst>
          </p:cNvPr>
          <p:cNvGrpSpPr/>
          <p:nvPr/>
        </p:nvGrpSpPr>
        <p:grpSpPr>
          <a:xfrm>
            <a:off x="134261" y="714371"/>
            <a:ext cx="4105411" cy="1012415"/>
            <a:chOff x="58061" y="954391"/>
            <a:chExt cx="4406273" cy="101241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FB52ECB6-B606-54BC-183E-B9C22F4C84FA}"/>
                </a:ext>
              </a:extLst>
            </p:cNvPr>
            <p:cNvGrpSpPr/>
            <p:nvPr/>
          </p:nvGrpSpPr>
          <p:grpSpPr>
            <a:xfrm>
              <a:off x="58061" y="954391"/>
              <a:ext cx="4406273" cy="1012415"/>
              <a:chOff x="174173" y="954391"/>
              <a:chExt cx="4406273" cy="101241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A514C0D5-B3EF-B49D-E8BC-C1333FFA2F4C}"/>
                  </a:ext>
                </a:extLst>
              </p:cNvPr>
              <p:cNvSpPr txBox="1"/>
              <p:nvPr/>
            </p:nvSpPr>
            <p:spPr>
              <a:xfrm>
                <a:off x="1190173" y="1218764"/>
                <a:ext cx="3390273" cy="461665"/>
              </a:xfrm>
              <a:prstGeom prst="rect">
                <a:avLst/>
              </a:prstGeom>
              <a:gradFill flip="none" rotWithShape="1">
                <a:gsLst>
                  <a:gs pos="0">
                    <a:srgbClr val="8747DA"/>
                  </a:gs>
                  <a:gs pos="41000">
                    <a:srgbClr val="6B5CD4"/>
                  </a:gs>
                  <a:gs pos="100000">
                    <a:srgbClr val="6600CC"/>
                  </a:gs>
                </a:gsLst>
                <a:lin ang="18900000" scaled="1"/>
                <a:tileRect/>
              </a:gradFill>
              <a:ln w="47625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#9Slide03 SFU Futura_01" panose="00000700000000000000" pitchFamily="2" charset="0"/>
                  </a:rPr>
                  <a:t>1. Quy mô của EU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27807E79-E0BA-78E3-6ECD-EB85D6837A08}"/>
                  </a:ext>
                </a:extLst>
              </p:cNvPr>
              <p:cNvSpPr/>
              <p:nvPr/>
            </p:nvSpPr>
            <p:spPr>
              <a:xfrm>
                <a:off x="174173" y="954391"/>
                <a:ext cx="1074903" cy="101241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53B6444-723C-A9A6-7E30-2013349D0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217714" y="1107473"/>
              <a:ext cx="769260" cy="707943"/>
            </a:xfrm>
            <a:prstGeom prst="rect">
              <a:avLst/>
            </a:prstGeom>
          </p:spPr>
        </p:pic>
      </p:grpSp>
      <p:sp>
        <p:nvSpPr>
          <p:cNvPr id="41" name="Half Frame 40">
            <a:extLst>
              <a:ext uri="{FF2B5EF4-FFF2-40B4-BE49-F238E27FC236}">
                <a16:creationId xmlns:a16="http://schemas.microsoft.com/office/drawing/2014/main" xmlns="" id="{AFEF0D8C-BD46-7099-9730-AE3877172F19}"/>
              </a:ext>
            </a:extLst>
          </p:cNvPr>
          <p:cNvSpPr/>
          <p:nvPr/>
        </p:nvSpPr>
        <p:spPr>
          <a:xfrm rot="5400000">
            <a:off x="6575985" y="1197210"/>
            <a:ext cx="6513197" cy="4475437"/>
          </a:xfrm>
          <a:prstGeom prst="halfFrame">
            <a:avLst>
              <a:gd name="adj1" fmla="val 5385"/>
              <a:gd name="adj2" fmla="val 532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E0202-4C68-E504-BE28-830EB3491040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I.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2050" name="Picture 2" descr="Process PNG Transparent Images Free Download | Vector Files | Pngtree">
            <a:extLst>
              <a:ext uri="{FF2B5EF4-FFF2-40B4-BE49-F238E27FC236}">
                <a16:creationId xmlns:a16="http://schemas.microsoft.com/office/drawing/2014/main" xmlns="" id="{FA9BEA71-A66C-D13B-63EF-8F899149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65232" y="1776718"/>
            <a:ext cx="4583770" cy="45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pt Data PNG Transparent Images Free Download | Vector Files | Pngtree">
            <a:extLst>
              <a:ext uri="{FF2B5EF4-FFF2-40B4-BE49-F238E27FC236}">
                <a16:creationId xmlns:a16="http://schemas.microsoft.com/office/drawing/2014/main" xmlns="" id="{2993E5F4-A373-8884-F734-D084B03D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000">
                        <a14:foregroundMark x1="84833" y1="27500" x2="90167" y2="37917"/>
                        <a14:foregroundMark x1="95000" y1="31750" x2="88750" y2="32167"/>
                        <a14:foregroundMark x1="69500" y1="25500" x2="73333" y2="20833"/>
                        <a14:foregroundMark x1="63917" y1="30667" x2="63917" y2="30667"/>
                        <a14:foregroundMark x1="63917" y1="30667" x2="66167" y2="30667"/>
                        <a14:foregroundMark x1="68333" y1="33250" x2="70167" y2="33250"/>
                        <a14:foregroundMark x1="17833" y1="85500" x2="21667" y2="8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0143" y="-614670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114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9ACBD8-9A6A-B2DE-E35A-81110761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4" y="1954507"/>
            <a:ext cx="1410934" cy="1569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Tìm hiểu về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2A034D-CB52-154E-A2FE-59893F312C5E}"/>
              </a:ext>
            </a:extLst>
          </p:cNvPr>
          <p:cNvGrpSpPr/>
          <p:nvPr/>
        </p:nvGrpSpPr>
        <p:grpSpPr>
          <a:xfrm>
            <a:off x="143786" y="885049"/>
            <a:ext cx="8790664" cy="1083959"/>
            <a:chOff x="254361" y="845234"/>
            <a:chExt cx="8222887" cy="1706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A5EFC1-C9B3-D188-D4EE-E6442E9D3D3F}"/>
                </a:ext>
              </a:extLst>
            </p:cNvPr>
            <p:cNvSpPr txBox="1"/>
            <p:nvPr/>
          </p:nvSpPr>
          <p:spPr>
            <a:xfrm>
              <a:off x="1190172" y="1218764"/>
              <a:ext cx="7287076" cy="954107"/>
            </a:xfrm>
            <a:prstGeom prst="rect">
              <a:avLst/>
            </a:prstGeom>
            <a:gradFill flip="none" rotWithShape="1">
              <a:gsLst>
                <a:gs pos="0">
                  <a:srgbClr val="8747DA"/>
                </a:gs>
                <a:gs pos="41000">
                  <a:srgbClr val="6B5CD4"/>
                </a:gs>
                <a:gs pos="100000">
                  <a:srgbClr val="6600CC"/>
                </a:gs>
              </a:gsLst>
              <a:lin ang="18900000" scaled="1"/>
              <a:tileRect/>
            </a:gradFill>
            <a:ln w="47625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#9Slide03 SFU Futura_01" panose="00000700000000000000" pitchFamily="2" charset="0"/>
                </a:rPr>
                <a:t>Nhiệm vụ 2: Tìm hiểu MỤC TIÊU của EU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47121A-FB56-52FF-E49A-DBE84B2E0503}"/>
                </a:ext>
              </a:extLst>
            </p:cNvPr>
            <p:cNvGrpSpPr/>
            <p:nvPr/>
          </p:nvGrpSpPr>
          <p:grpSpPr>
            <a:xfrm>
              <a:off x="254361" y="845234"/>
              <a:ext cx="1074903" cy="1706345"/>
              <a:chOff x="10522459" y="877927"/>
              <a:chExt cx="1982647" cy="308647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66BA38C-8217-E122-47B8-F9786D42F62E}"/>
                  </a:ext>
                </a:extLst>
              </p:cNvPr>
              <p:cNvSpPr/>
              <p:nvPr/>
            </p:nvSpPr>
            <p:spPr>
              <a:xfrm>
                <a:off x="10522459" y="877927"/>
                <a:ext cx="1982647" cy="30864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95000">
                    <a:srgbClr val="8246DE"/>
                  </a:gs>
                </a:gsLst>
                <a:path path="circle">
                  <a:fillToRect l="50000" t="130000" r="50000" b="-30000"/>
                </a:path>
                <a:tileRect/>
              </a:gradFill>
              <a:ln w="825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1867704-BA47-A709-7952-6FB6D20D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53000" y1="12500" x2="76333" y2="62500"/>
                            <a14:backgroundMark x1="55000" y1="27976" x2="65000" y2="54762"/>
                            <a14:backgroundMark x1="43333" y1="26786" x2="36333" y2="45833"/>
                            <a14:backgroundMark x1="45667" y1="68452" x2="57000" y2="69048"/>
                          </a14:backgroundRemoval>
                        </a14:imgEffect>
                      </a14:imgLayer>
                    </a14:imgProps>
                  </a:ext>
                </a:extLst>
              </a:blip>
              <a:srcRect l="28426" t="7914" r="31681" b="28896"/>
              <a:stretch/>
            </p:blipFill>
            <p:spPr>
              <a:xfrm rot="5400000">
                <a:off x="10855503" y="1993759"/>
                <a:ext cx="1662245" cy="909004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5C0CDA-5407-8267-EC43-A40EF1E0F5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789" y1="27796" x2="41214" y2="30511"/>
                        <a14:foregroundMark x1="48562" y1="18051" x2="53355" y2="23323"/>
                        <a14:foregroundMark x1="47444" y1="17412" x2="52077" y2="20927"/>
                        <a14:foregroundMark x1="58466" y1="28594" x2="64696" y2="29073"/>
                        <a14:foregroundMark x1="25879" y1="35942" x2="31470" y2="37220"/>
                        <a14:foregroundMark x1="36901" y1="55751" x2="44569" y2="53195"/>
                        <a14:foregroundMark x1="44569" y1="53195" x2="44569" y2="53195"/>
                      </a14:backgroundRemoval>
                    </a14:imgEffect>
                  </a14:imgLayer>
                </a14:imgProps>
              </a:ext>
            </a:extLst>
          </a:blip>
          <a:srcRect l="16378" t="8498" r="19909" b="33994"/>
          <a:stretch/>
        </p:blipFill>
        <p:spPr>
          <a:xfrm>
            <a:off x="9226821" y="2739463"/>
            <a:ext cx="2965179" cy="267638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854F03-89C0-2E70-9BD2-83127A5089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112"/>
          <a:stretch/>
        </p:blipFill>
        <p:spPr>
          <a:xfrm>
            <a:off x="-1" y="4195751"/>
            <a:ext cx="2659530" cy="1969666"/>
          </a:xfrm>
          <a:prstGeom prst="ellipse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xmlns="" id="{0A60E8A7-BAC7-587D-1DE7-9386177BBC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49" y="273174"/>
            <a:ext cx="2586997" cy="18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23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19997CD-4A93-5624-8A8D-2350C9FF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" y="646330"/>
            <a:ext cx="12192000" cy="6211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B5EAAA-A440-7EC2-F486-6EDB29EB57B9}"/>
              </a:ext>
            </a:extLst>
          </p:cNvPr>
          <p:cNvSpPr txBox="1"/>
          <p:nvPr/>
        </p:nvSpPr>
        <p:spPr>
          <a:xfrm>
            <a:off x="-1" y="0"/>
            <a:ext cx="121919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I. </a:t>
            </a:r>
            <a:r>
              <a:rPr lang="en-US" sz="3600">
                <a:solidFill>
                  <a:srgbClr val="FFFF00"/>
                </a:solidFill>
                <a:effectLst/>
                <a:latin typeface="#9Slide07 SVNStick A Round" panose="02000503000000000000" pitchFamily="2" charset="0"/>
                <a:ea typeface="Calibri" panose="020F0502020204030204" pitchFamily="34" charset="0"/>
              </a:rPr>
              <a:t>QUY MÔ, MỤC TIÊU VÀ THỂ CHẾ HOẠT ĐỘNG CỦA EU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27C759-62AB-4F89-9B73-3B7E9FA2E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86250" x2="78917" y2="88167"/>
                        <a14:foregroundMark x1="78583" y1="86083" x2="78750" y2="89583"/>
                        <a14:foregroundMark x1="73917" y1="67750" x2="73917" y2="68500"/>
                        <a14:foregroundMark x1="81250" y1="67500" x2="83083" y2="73500"/>
                        <a14:backgroundMark x1="78917" y1="68750" x2="78750" y2="71417"/>
                      </a14:backgroundRemoval>
                    </a14:imgEffect>
                  </a14:imgLayer>
                </a14:imgProps>
              </a:ext>
            </a:extLst>
          </a:blip>
          <a:srcRect l="66528" t="55366" r="8395" b="4583"/>
          <a:stretch/>
        </p:blipFill>
        <p:spPr>
          <a:xfrm rot="16175903">
            <a:off x="458970" y="-211613"/>
            <a:ext cx="766562" cy="1069554"/>
          </a:xfrm>
          <a:prstGeom prst="rect">
            <a:avLst/>
          </a:prstGeom>
        </p:spPr>
      </p:pic>
      <p:grpSp>
        <p:nvGrpSpPr>
          <p:cNvPr id="3092" name="Group 3091">
            <a:extLst>
              <a:ext uri="{FF2B5EF4-FFF2-40B4-BE49-F238E27FC236}">
                <a16:creationId xmlns:a16="http://schemas.microsoft.com/office/drawing/2014/main" xmlns="" id="{7097B9F1-6095-CB02-1F1B-1195F5E9893B}"/>
              </a:ext>
            </a:extLst>
          </p:cNvPr>
          <p:cNvGrpSpPr/>
          <p:nvPr/>
        </p:nvGrpSpPr>
        <p:grpSpPr>
          <a:xfrm>
            <a:off x="5553697" y="738809"/>
            <a:ext cx="968534" cy="908444"/>
            <a:chOff x="-3199489" y="-2181229"/>
            <a:chExt cx="1001508" cy="1012415"/>
          </a:xfrm>
        </p:grpSpPr>
        <p:sp>
          <p:nvSpPr>
            <p:cNvPr id="3093" name="Oval 3092">
              <a:extLst>
                <a:ext uri="{FF2B5EF4-FFF2-40B4-BE49-F238E27FC236}">
                  <a16:creationId xmlns:a16="http://schemas.microsoft.com/office/drawing/2014/main" xmlns="" id="{1077F35D-D77B-8A5C-CC65-A3E5B251EA0A}"/>
                </a:ext>
              </a:extLst>
            </p:cNvPr>
            <p:cNvSpPr/>
            <p:nvPr/>
          </p:nvSpPr>
          <p:spPr>
            <a:xfrm>
              <a:off x="-3199489" y="-2181229"/>
              <a:ext cx="1001508" cy="101241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95000">
                  <a:srgbClr val="8246DE"/>
                </a:gs>
              </a:gsLst>
              <a:path path="circle">
                <a:fillToRect l="50000" t="130000" r="50000" b="-30000"/>
              </a:path>
              <a:tileRect/>
            </a:gradFill>
            <a:ln w="825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94" name="Picture 3093">
              <a:extLst>
                <a:ext uri="{FF2B5EF4-FFF2-40B4-BE49-F238E27FC236}">
                  <a16:creationId xmlns:a16="http://schemas.microsoft.com/office/drawing/2014/main" xmlns="" id="{439CFF77-6A61-4FC0-F067-578C86918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8334" t="20416" r="15952" b="19107"/>
            <a:stretch/>
          </p:blipFill>
          <p:spPr>
            <a:xfrm>
              <a:off x="-3050737" y="-2028147"/>
              <a:ext cx="716735" cy="7079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CD6ED4-D43A-E95A-C16D-CD984AC71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8" y="876539"/>
            <a:ext cx="10972800" cy="5751250"/>
          </a:xfrm>
          <a:prstGeom prst="rect">
            <a:avLst/>
          </a:prstGeom>
        </p:spPr>
      </p:pic>
      <p:grpSp>
        <p:nvGrpSpPr>
          <p:cNvPr id="3114" name="Group 3113">
            <a:extLst>
              <a:ext uri="{FF2B5EF4-FFF2-40B4-BE49-F238E27FC236}">
                <a16:creationId xmlns:a16="http://schemas.microsoft.com/office/drawing/2014/main" xmlns="" id="{2B2655AA-35BF-5744-B424-D2F895744035}"/>
              </a:ext>
            </a:extLst>
          </p:cNvPr>
          <p:cNvGrpSpPr/>
          <p:nvPr/>
        </p:nvGrpSpPr>
        <p:grpSpPr>
          <a:xfrm>
            <a:off x="371724" y="1511410"/>
            <a:ext cx="11448548" cy="4450687"/>
            <a:chOff x="0" y="2456563"/>
            <a:chExt cx="11448548" cy="4450687"/>
          </a:xfrm>
        </p:grpSpPr>
        <p:cxnSp>
          <p:nvCxnSpPr>
            <p:cNvPr id="3106" name="Straight Connector 3105">
              <a:extLst>
                <a:ext uri="{FF2B5EF4-FFF2-40B4-BE49-F238E27FC236}">
                  <a16:creationId xmlns:a16="http://schemas.microsoft.com/office/drawing/2014/main" xmlns="" id="{5294DD4D-4D2E-1074-6009-00C9E79EF8E1}"/>
                </a:ext>
              </a:extLst>
            </p:cNvPr>
            <p:cNvCxnSpPr>
              <a:cxnSpLocks/>
              <a:endCxn id="3082" idx="1"/>
            </p:cNvCxnSpPr>
            <p:nvPr/>
          </p:nvCxnSpPr>
          <p:spPr>
            <a:xfrm>
              <a:off x="4002217" y="3167651"/>
              <a:ext cx="685905" cy="47478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00" name="Straight Connector 3099">
              <a:extLst>
                <a:ext uri="{FF2B5EF4-FFF2-40B4-BE49-F238E27FC236}">
                  <a16:creationId xmlns:a16="http://schemas.microsoft.com/office/drawing/2014/main" xmlns="" id="{64617091-4A64-FFC0-73F9-999542ED0BDD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3684821" y="4608996"/>
              <a:ext cx="682550" cy="7620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01" name="Straight Connector 3100">
              <a:extLst>
                <a:ext uri="{FF2B5EF4-FFF2-40B4-BE49-F238E27FC236}">
                  <a16:creationId xmlns:a16="http://schemas.microsoft.com/office/drawing/2014/main" xmlns="" id="{D68C8393-0632-C22D-9D11-E51017587707}"/>
                </a:ext>
              </a:extLst>
            </p:cNvPr>
            <p:cNvCxnSpPr/>
            <p:nvPr/>
          </p:nvCxnSpPr>
          <p:spPr>
            <a:xfrm>
              <a:off x="7096374" y="4595837"/>
              <a:ext cx="624875" cy="13159"/>
            </a:xfrm>
            <a:prstGeom prst="line">
              <a:avLst/>
            </a:prstGeom>
            <a:ln w="76200">
              <a:solidFill>
                <a:srgbClr val="6B5CD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02" name="Straight Connector 3101">
              <a:extLst>
                <a:ext uri="{FF2B5EF4-FFF2-40B4-BE49-F238E27FC236}">
                  <a16:creationId xmlns:a16="http://schemas.microsoft.com/office/drawing/2014/main" xmlns="" id="{8F43AA2F-259A-DF25-050E-ED26F300EB94}"/>
                </a:ext>
              </a:extLst>
            </p:cNvPr>
            <p:cNvCxnSpPr>
              <a:cxnSpLocks/>
              <a:stCxn id="3082" idx="5"/>
              <a:endCxn id="3075" idx="1"/>
            </p:cNvCxnSpPr>
            <p:nvPr/>
          </p:nvCxnSpPr>
          <p:spPr>
            <a:xfrm>
              <a:off x="6793804" y="5727959"/>
              <a:ext cx="575603" cy="543943"/>
            </a:xfrm>
            <a:prstGeom prst="line">
              <a:avLst/>
            </a:prstGeom>
            <a:ln w="76200">
              <a:solidFill>
                <a:srgbClr val="6B5CD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05" name="Straight Connector 3104">
              <a:extLst>
                <a:ext uri="{FF2B5EF4-FFF2-40B4-BE49-F238E27FC236}">
                  <a16:creationId xmlns:a16="http://schemas.microsoft.com/office/drawing/2014/main" xmlns="" id="{3942248A-FC6B-ECF8-7AFE-5401C62F7242}"/>
                </a:ext>
              </a:extLst>
            </p:cNvPr>
            <p:cNvCxnSpPr>
              <a:cxnSpLocks/>
              <a:endCxn id="3082" idx="3"/>
            </p:cNvCxnSpPr>
            <p:nvPr/>
          </p:nvCxnSpPr>
          <p:spPr>
            <a:xfrm flipV="1">
              <a:off x="4041151" y="5727959"/>
              <a:ext cx="646971" cy="58257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085" name="Group 3084">
              <a:extLst>
                <a:ext uri="{FF2B5EF4-FFF2-40B4-BE49-F238E27FC236}">
                  <a16:creationId xmlns:a16="http://schemas.microsoft.com/office/drawing/2014/main" xmlns="" id="{3A5D2359-618A-D831-6530-14C84CE7A652}"/>
                </a:ext>
              </a:extLst>
            </p:cNvPr>
            <p:cNvGrpSpPr/>
            <p:nvPr/>
          </p:nvGrpSpPr>
          <p:grpSpPr>
            <a:xfrm>
              <a:off x="0" y="3992698"/>
              <a:ext cx="3742496" cy="1270697"/>
              <a:chOff x="-1972951" y="4911275"/>
              <a:chExt cx="3742496" cy="1270697"/>
            </a:xfrm>
          </p:grpSpPr>
          <p:sp>
            <p:nvSpPr>
              <p:cNvPr id="3077" name="Flowchart: Terminator 3076">
                <a:extLst>
                  <a:ext uri="{FF2B5EF4-FFF2-40B4-BE49-F238E27FC236}">
                    <a16:creationId xmlns:a16="http://schemas.microsoft.com/office/drawing/2014/main" xmlns="" id="{00F2EBAB-439A-A427-CEBE-08DC168B724C}"/>
                  </a:ext>
                </a:extLst>
              </p:cNvPr>
              <p:cNvSpPr/>
              <p:nvPr/>
            </p:nvSpPr>
            <p:spPr>
              <a:xfrm>
                <a:off x="-1972951" y="4911275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F4AF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6AD1108-2551-29AA-3C2A-524487DD4007}"/>
                  </a:ext>
                </a:extLst>
              </p:cNvPr>
              <p:cNvSpPr txBox="1"/>
              <p:nvPr/>
            </p:nvSpPr>
            <p:spPr>
              <a:xfrm>
                <a:off x="-1841559" y="5160472"/>
                <a:ext cx="361110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SFU Futura_12" panose="00000400000000000000" pitchFamily="2" charset="0"/>
                  </a:rPr>
                  <a:t>Thúc đẩy tự do lưu thông nhằm hướng đến xây dựng 1 thị trường thống nhất.</a:t>
                </a:r>
              </a:p>
            </p:txBody>
          </p:sp>
        </p:grpSp>
        <p:grpSp>
          <p:nvGrpSpPr>
            <p:cNvPr id="3088" name="Group 3087">
              <a:extLst>
                <a:ext uri="{FF2B5EF4-FFF2-40B4-BE49-F238E27FC236}">
                  <a16:creationId xmlns:a16="http://schemas.microsoft.com/office/drawing/2014/main" xmlns="" id="{AC8BAEBA-ADA3-ADCC-FAA7-70E01FEA0553}"/>
                </a:ext>
              </a:extLst>
            </p:cNvPr>
            <p:cNvGrpSpPr/>
            <p:nvPr/>
          </p:nvGrpSpPr>
          <p:grpSpPr>
            <a:xfrm>
              <a:off x="7718297" y="3992698"/>
              <a:ext cx="3730251" cy="1270697"/>
              <a:chOff x="8317963" y="4406798"/>
              <a:chExt cx="3730251" cy="1270697"/>
            </a:xfrm>
          </p:grpSpPr>
          <p:sp>
            <p:nvSpPr>
              <p:cNvPr id="3073" name="Flowchart: Terminator 3072">
                <a:extLst>
                  <a:ext uri="{FF2B5EF4-FFF2-40B4-BE49-F238E27FC236}">
                    <a16:creationId xmlns:a16="http://schemas.microsoft.com/office/drawing/2014/main" xmlns="" id="{B8E42CA6-5DBA-F5E7-75B2-F1A4D24B5AD1}"/>
                  </a:ext>
                </a:extLst>
              </p:cNvPr>
              <p:cNvSpPr/>
              <p:nvPr/>
            </p:nvSpPr>
            <p:spPr>
              <a:xfrm>
                <a:off x="8317963" y="4406798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F4AF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383F43B-7D83-F42E-F17B-B756F733526F}"/>
                  </a:ext>
                </a:extLst>
              </p:cNvPr>
              <p:cNvSpPr txBox="1"/>
              <p:nvPr/>
            </p:nvSpPr>
            <p:spPr>
              <a:xfrm>
                <a:off x="8363393" y="4571639"/>
                <a:ext cx="368482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SFU Futura_12" panose="00000400000000000000" pitchFamily="2" charset="0"/>
                  </a:rPr>
                  <a:t>- Duy trì, phát huy giá trị văn hóa và đảm bảo phúc lợi của công dân các nước thành viên.</a:t>
                </a: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12" panose="00000400000000000000" pitchFamily="2" charset="0"/>
                </a:endParaRPr>
              </a:p>
            </p:txBody>
          </p:sp>
        </p:grp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xmlns="" id="{D15F0A31-8316-FB46-FD80-DEE08AB65D96}"/>
                </a:ext>
              </a:extLst>
            </p:cNvPr>
            <p:cNvGrpSpPr/>
            <p:nvPr/>
          </p:nvGrpSpPr>
          <p:grpSpPr>
            <a:xfrm>
              <a:off x="4252021" y="3210508"/>
              <a:ext cx="2977884" cy="2949377"/>
              <a:chOff x="-10088100" y="-7424575"/>
              <a:chExt cx="7484111" cy="7294028"/>
            </a:xfrm>
          </p:grpSpPr>
          <p:sp>
            <p:nvSpPr>
              <p:cNvPr id="3082" name="Oval 3081">
                <a:extLst>
                  <a:ext uri="{FF2B5EF4-FFF2-40B4-BE49-F238E27FC236}">
                    <a16:creationId xmlns:a16="http://schemas.microsoft.com/office/drawing/2014/main" xmlns="" id="{E319FE69-A44D-9EDF-A092-EC1287A1703B}"/>
                  </a:ext>
                </a:extLst>
              </p:cNvPr>
              <p:cNvSpPr/>
              <p:nvPr/>
            </p:nvSpPr>
            <p:spPr>
              <a:xfrm>
                <a:off x="-10088100" y="-7424575"/>
                <a:ext cx="7484111" cy="729402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rgbClr val="6B5CD4"/>
                  </a:solidFill>
                  <a:latin typeface="#9Slide03 SFU Futura_07" panose="00000900000000000000" pitchFamily="2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35D39E4E-57C7-4D9F-9C75-B502C956C566}"/>
                  </a:ext>
                </a:extLst>
              </p:cNvPr>
              <p:cNvSpPr/>
              <p:nvPr/>
            </p:nvSpPr>
            <p:spPr>
              <a:xfrm>
                <a:off x="-9798199" y="-7182555"/>
                <a:ext cx="6904311" cy="6809988"/>
              </a:xfrm>
              <a:prstGeom prst="ellipse">
                <a:avLst/>
              </a:prstGeom>
              <a:noFill/>
              <a:ln w="107950">
                <a:gradFill>
                  <a:gsLst>
                    <a:gs pos="0">
                      <a:srgbClr val="E2632F"/>
                    </a:gs>
                    <a:gs pos="74000">
                      <a:srgbClr val="FFC000"/>
                    </a:gs>
                    <a:gs pos="83000">
                      <a:schemeClr val="accent3">
                        <a:lumMod val="75000"/>
                      </a:schemeClr>
                    </a:gs>
                    <a:gs pos="100000">
                      <a:srgbClr val="E2632F"/>
                    </a:gs>
                  </a:gsLst>
                  <a:lin ang="5400000" scaled="1"/>
                </a:gra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rgbClr val="6B5CD4"/>
                  </a:solidFill>
                  <a:latin typeface="#9Slide03 SFU Futura_07" panose="00000900000000000000" pitchFamily="2" charset="0"/>
                </a:endParaRPr>
              </a:p>
            </p:txBody>
          </p:sp>
          <p:sp>
            <p:nvSpPr>
              <p:cNvPr id="3079" name="Oval 3078">
                <a:extLst>
                  <a:ext uri="{FF2B5EF4-FFF2-40B4-BE49-F238E27FC236}">
                    <a16:creationId xmlns:a16="http://schemas.microsoft.com/office/drawing/2014/main" xmlns="" id="{B7DC7BFA-597A-B0E9-90C6-DDF01BD64D21}"/>
                  </a:ext>
                </a:extLst>
              </p:cNvPr>
              <p:cNvSpPr/>
              <p:nvPr/>
            </p:nvSpPr>
            <p:spPr>
              <a:xfrm>
                <a:off x="-9348564" y="-6713079"/>
                <a:ext cx="6005037" cy="585252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rgbClr val="E2632F"/>
                    </a:solidFill>
                    <a:latin typeface="#9Slide03 SFU Futura_07" panose="00000900000000000000" pitchFamily="2" charset="0"/>
                  </a:rPr>
                  <a:t>Mục tiêu của EU</a:t>
                </a:r>
              </a:p>
            </p:txBody>
          </p:sp>
        </p:grpSp>
        <p:cxnSp>
          <p:nvCxnSpPr>
            <p:cNvPr id="3103" name="Straight Connector 3102">
              <a:extLst>
                <a:ext uri="{FF2B5EF4-FFF2-40B4-BE49-F238E27FC236}">
                  <a16:creationId xmlns:a16="http://schemas.microsoft.com/office/drawing/2014/main" xmlns="" id="{1278275D-B0E4-43F9-D098-65C225839CA3}"/>
                </a:ext>
              </a:extLst>
            </p:cNvPr>
            <p:cNvCxnSpPr>
              <a:cxnSpLocks/>
              <a:stCxn id="3082" idx="7"/>
            </p:cNvCxnSpPr>
            <p:nvPr/>
          </p:nvCxnSpPr>
          <p:spPr>
            <a:xfrm flipV="1">
              <a:off x="6793804" y="3085377"/>
              <a:ext cx="564187" cy="557057"/>
            </a:xfrm>
            <a:prstGeom prst="line">
              <a:avLst/>
            </a:prstGeom>
            <a:ln w="76200">
              <a:solidFill>
                <a:srgbClr val="6B5CD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086" name="Group 3085">
              <a:extLst>
                <a:ext uri="{FF2B5EF4-FFF2-40B4-BE49-F238E27FC236}">
                  <a16:creationId xmlns:a16="http://schemas.microsoft.com/office/drawing/2014/main" xmlns="" id="{FC494BC7-5C60-FA18-6412-9322EF739ED0}"/>
                </a:ext>
              </a:extLst>
            </p:cNvPr>
            <p:cNvGrpSpPr/>
            <p:nvPr/>
          </p:nvGrpSpPr>
          <p:grpSpPr>
            <a:xfrm>
              <a:off x="348887" y="2456563"/>
              <a:ext cx="3684821" cy="1270697"/>
              <a:chOff x="113353" y="2931971"/>
              <a:chExt cx="3684821" cy="1270697"/>
            </a:xfrm>
          </p:grpSpPr>
          <p:sp>
            <p:nvSpPr>
              <p:cNvPr id="3078" name="Flowchart: Terminator 3077">
                <a:extLst>
                  <a:ext uri="{FF2B5EF4-FFF2-40B4-BE49-F238E27FC236}">
                    <a16:creationId xmlns:a16="http://schemas.microsoft.com/office/drawing/2014/main" xmlns="" id="{3C4EBC49-C862-5017-C5A3-E1E518F9FEB2}"/>
                  </a:ext>
                </a:extLst>
              </p:cNvPr>
              <p:cNvSpPr/>
              <p:nvPr/>
            </p:nvSpPr>
            <p:spPr>
              <a:xfrm>
                <a:off x="113353" y="2931971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1AA3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2E7196B-D275-8402-36F1-D2DDC8BEF9B9}"/>
                  </a:ext>
                </a:extLst>
              </p:cNvPr>
              <p:cNvSpPr txBox="1"/>
              <p:nvPr/>
            </p:nvSpPr>
            <p:spPr>
              <a:xfrm>
                <a:off x="553896" y="3131457"/>
                <a:ext cx="277224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3 SFU Futura_07" panose="00000900000000000000" pitchFamily="2" charset="0"/>
                  </a:rPr>
                  <a:t>Theo hiệp ước Ma-xtrich</a:t>
                </a:r>
                <a:endParaRPr lang="en-US" sz="2800">
                  <a:solidFill>
                    <a:srgbClr val="FF0000"/>
                  </a:solidFill>
                  <a:latin typeface="#9Slide03 SFU Futura_07" panose="00000900000000000000" pitchFamily="2" charset="0"/>
                </a:endParaRPr>
              </a:p>
            </p:txBody>
          </p: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xmlns="" id="{A12EBB2B-4499-0E26-006E-8505850B1897}"/>
                </a:ext>
              </a:extLst>
            </p:cNvPr>
            <p:cNvGrpSpPr/>
            <p:nvPr/>
          </p:nvGrpSpPr>
          <p:grpSpPr>
            <a:xfrm>
              <a:off x="7369408" y="2469133"/>
              <a:ext cx="3684821" cy="1270697"/>
              <a:chOff x="7718299" y="2602196"/>
              <a:chExt cx="3684821" cy="1270697"/>
            </a:xfrm>
          </p:grpSpPr>
          <p:sp>
            <p:nvSpPr>
              <p:cNvPr id="3072" name="Flowchart: Terminator 3071">
                <a:extLst>
                  <a:ext uri="{FF2B5EF4-FFF2-40B4-BE49-F238E27FC236}">
                    <a16:creationId xmlns:a16="http://schemas.microsoft.com/office/drawing/2014/main" xmlns="" id="{E13146BD-AFEF-7C68-6239-FBD6BC2B4031}"/>
                  </a:ext>
                </a:extLst>
              </p:cNvPr>
              <p:cNvSpPr/>
              <p:nvPr/>
            </p:nvSpPr>
            <p:spPr>
              <a:xfrm>
                <a:off x="7718299" y="2602196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E263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7205CEA-F77E-4589-C5EF-AEE62AB3CF04}"/>
                  </a:ext>
                </a:extLst>
              </p:cNvPr>
              <p:cNvSpPr txBox="1"/>
              <p:nvPr/>
            </p:nvSpPr>
            <p:spPr>
              <a:xfrm>
                <a:off x="7968468" y="2829602"/>
                <a:ext cx="32242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6B5CD4"/>
                    </a:solidFill>
                    <a:effectLst/>
                    <a:uLnTx/>
                    <a:uFillTx/>
                    <a:latin typeface="#9Slide03 SFU Futura_07" panose="00000900000000000000" pitchFamily="2" charset="0"/>
                  </a:rPr>
                  <a:t>Mở rộng, hoàn thiện với Hiệp ước Li-xbon</a:t>
                </a:r>
              </a:p>
            </p:txBody>
          </p:sp>
        </p:grpSp>
        <p:grpSp>
          <p:nvGrpSpPr>
            <p:cNvPr id="3091" name="Group 3090">
              <a:extLst>
                <a:ext uri="{FF2B5EF4-FFF2-40B4-BE49-F238E27FC236}">
                  <a16:creationId xmlns:a16="http://schemas.microsoft.com/office/drawing/2014/main" xmlns="" id="{EDEF8807-DFE7-5845-E296-964A367F8881}"/>
                </a:ext>
              </a:extLst>
            </p:cNvPr>
            <p:cNvGrpSpPr/>
            <p:nvPr/>
          </p:nvGrpSpPr>
          <p:grpSpPr>
            <a:xfrm>
              <a:off x="348887" y="5569337"/>
              <a:ext cx="3684821" cy="1270697"/>
              <a:chOff x="-1402390" y="6982278"/>
              <a:chExt cx="3684821" cy="1270697"/>
            </a:xfrm>
          </p:grpSpPr>
          <p:sp>
            <p:nvSpPr>
              <p:cNvPr id="3076" name="Flowchart: Terminator 3075">
                <a:extLst>
                  <a:ext uri="{FF2B5EF4-FFF2-40B4-BE49-F238E27FC236}">
                    <a16:creationId xmlns:a16="http://schemas.microsoft.com/office/drawing/2014/main" xmlns="" id="{3BAF2BBE-45F7-0FCC-AFE1-2FCC08B598A1}"/>
                  </a:ext>
                </a:extLst>
              </p:cNvPr>
              <p:cNvSpPr/>
              <p:nvPr/>
            </p:nvSpPr>
            <p:spPr>
              <a:xfrm>
                <a:off x="-1402390" y="6982278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E263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7BB3E28-B6FB-A1CB-CFCF-1648ED4A4002}"/>
                  </a:ext>
                </a:extLst>
              </p:cNvPr>
              <p:cNvSpPr txBox="1"/>
              <p:nvPr/>
            </p:nvSpPr>
            <p:spPr>
              <a:xfrm>
                <a:off x="-1119316" y="7133303"/>
                <a:ext cx="332088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SFU Futura_12" panose="00000400000000000000" pitchFamily="2" charset="0"/>
                  </a:rPr>
                  <a:t>Tăng cường hợp tác, liên kết giữa các nước thành viên về mọi mặt.</a:t>
                </a:r>
              </a:p>
            </p:txBody>
          </p:sp>
        </p:grpSp>
        <p:grpSp>
          <p:nvGrpSpPr>
            <p:cNvPr id="3089" name="Group 3088">
              <a:extLst>
                <a:ext uri="{FF2B5EF4-FFF2-40B4-BE49-F238E27FC236}">
                  <a16:creationId xmlns:a16="http://schemas.microsoft.com/office/drawing/2014/main" xmlns="" id="{050B93D1-F327-D7AC-CA14-2FF5CF18283B}"/>
                </a:ext>
              </a:extLst>
            </p:cNvPr>
            <p:cNvGrpSpPr/>
            <p:nvPr/>
          </p:nvGrpSpPr>
          <p:grpSpPr>
            <a:xfrm>
              <a:off x="7369407" y="5636553"/>
              <a:ext cx="3684821" cy="1270697"/>
              <a:chOff x="7667603" y="6565780"/>
              <a:chExt cx="3684821" cy="1270697"/>
            </a:xfrm>
          </p:grpSpPr>
          <p:sp>
            <p:nvSpPr>
              <p:cNvPr id="3075" name="Flowchart: Terminator 3074">
                <a:extLst>
                  <a:ext uri="{FF2B5EF4-FFF2-40B4-BE49-F238E27FC236}">
                    <a16:creationId xmlns:a16="http://schemas.microsoft.com/office/drawing/2014/main" xmlns="" id="{7DB61B6E-4D34-F649-E145-9497E17F477A}"/>
                  </a:ext>
                </a:extLst>
              </p:cNvPr>
              <p:cNvSpPr/>
              <p:nvPr/>
            </p:nvSpPr>
            <p:spPr>
              <a:xfrm>
                <a:off x="7667603" y="6565780"/>
                <a:ext cx="3684821" cy="127069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1AA3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6B5CD4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BAB7BFF-0867-AA3E-736F-FB0C64161ED2}"/>
                  </a:ext>
                </a:extLst>
              </p:cNvPr>
              <p:cNvSpPr txBox="1"/>
              <p:nvPr/>
            </p:nvSpPr>
            <p:spPr>
              <a:xfrm>
                <a:off x="7899496" y="6693296"/>
                <a:ext cx="324249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SFU Futura_12" panose="00000400000000000000" pitchFamily="2" charset="0"/>
                  </a:rPr>
                  <a:t>- Duy trì hòa bình và đảm bảo an ninh cho các quốc gia thành viên và thế giới.</a:t>
                </a: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12" panose="000004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556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11.0&quot;&gt;&lt;object type=&quot;1&quot; unique_id=&quot;10001&quot;&gt;&lt;object type=&quot;8&quot; unique_id=&quot;10087&quot;&gt;&lt;/object&gt;&lt;object type=&quot;2&quot; unique_id=&quot;10088&quot;&gt;&lt;object type=&quot;3&quot; unique_id=&quot;10089&quot;&gt;&lt;property id=&quot;20148&quot; value=&quot;5&quot;/&gt;&lt;property id=&quot;20300&quot; value=&quot;Slide 1&quot;/&gt;&lt;property id=&quot;20307&quot; value=&quot;256&quot;/&gt;&lt;/object&gt;&lt;object type=&quot;3&quot; unique_id=&quot;10090&quot;&gt;&lt;property id=&quot;20148&quot; value=&quot;5&quot;/&gt;&lt;property id=&quot;20300&quot; value=&quot;Slide 3&quot;/&gt;&lt;property id=&quot;20307&quot; value=&quot;647&quot;/&gt;&lt;/object&gt;&lt;object type=&quot;3&quot; unique_id=&quot;10091&quot;&gt;&lt;property id=&quot;20148&quot; value=&quot;5&quot;/&gt;&lt;property id=&quot;20300&quot; value=&quot;Slide 4&quot;/&gt;&lt;property id=&quot;20307&quot; value=&quot;648&quot;/&gt;&lt;/object&gt;&lt;object type=&quot;3&quot; unique_id=&quot;10092&quot;&gt;&lt;property id=&quot;20148&quot; value=&quot;5&quot;/&gt;&lt;property id=&quot;20300&quot; value=&quot;Slide 33&quot;/&gt;&lt;property id=&quot;20307&quot; value=&quot;646&quot;/&gt;&lt;/object&gt;&lt;object type=&quot;3&quot; unique_id=&quot;10135&quot;&gt;&lt;property id=&quot;20148&quot; value=&quot;5&quot;/&gt;&lt;property id=&quot;20300&quot; value=&quot;Slide 2&quot;/&gt;&lt;property id=&quot;20307&quot; value=&quot;649&quot;/&gt;&lt;/object&gt;&lt;object type=&quot;3&quot; unique_id=&quot;10259&quot;&gt;&lt;property id=&quot;20148&quot; value=&quot;5&quot;/&gt;&lt;property id=&quot;20300&quot; value=&quot;Slide 11&quot;/&gt;&lt;property id=&quot;20307&quot; value=&quot;652&quot;/&gt;&lt;/object&gt;&lt;object type=&quot;3&quot; unique_id=&quot;10320&quot;&gt;&lt;property id=&quot;20148&quot; value=&quot;5&quot;/&gt;&lt;property id=&quot;20300&quot; value=&quot;Slide 6&quot;/&gt;&lt;property id=&quot;20307&quot; value=&quot;655&quot;/&gt;&lt;/object&gt;&lt;object type=&quot;3&quot; unique_id=&quot;10321&quot;&gt;&lt;property id=&quot;20148&quot; value=&quot;5&quot;/&gt;&lt;property id=&quot;20300&quot; value=&quot;Slide 12&quot;/&gt;&lt;property id=&quot;20307&quot; value=&quot;653&quot;/&gt;&lt;/object&gt;&lt;object type=&quot;3&quot; unique_id=&quot;10358&quot;&gt;&lt;property id=&quot;20148&quot; value=&quot;5&quot;/&gt;&lt;property id=&quot;20300&quot; value=&quot;Slide 13&quot;/&gt;&lt;property id=&quot;20307&quot; value=&quot;656&quot;/&gt;&lt;/object&gt;&lt;object type=&quot;3&quot; unique_id=&quot;28939&quot;&gt;&lt;property id=&quot;20148&quot; value=&quot;5&quot;/&gt;&lt;property id=&quot;20300&quot; value=&quot;Slide 5&quot;/&gt;&lt;property id=&quot;20307&quot; value=&quot;658&quot;/&gt;&lt;/object&gt;&lt;object type=&quot;3&quot; unique_id=&quot;29482&quot;&gt;&lt;property id=&quot;20148&quot; value=&quot;5&quot;/&gt;&lt;property id=&quot;20300&quot; value=&quot;Slide 7&quot;/&gt;&lt;property id=&quot;20307&quot; value=&quot;659&quot;/&gt;&lt;/object&gt;&lt;object type=&quot;3&quot; unique_id=&quot;29483&quot;&gt;&lt;property id=&quot;20148&quot; value=&quot;5&quot;/&gt;&lt;property id=&quot;20300&quot; value=&quot;Slide 8&quot;/&gt;&lt;property id=&quot;20307&quot; value=&quot;661&quot;/&gt;&lt;/object&gt;&lt;object type=&quot;3&quot; unique_id=&quot;29609&quot;&gt;&lt;property id=&quot;20148&quot; value=&quot;5&quot;/&gt;&lt;property id=&quot;20300&quot; value=&quot;Slide 10&quot;/&gt;&lt;property id=&quot;20307&quot; value=&quot;662&quot;/&gt;&lt;/object&gt;&lt;object type=&quot;3&quot; unique_id=&quot;29610&quot;&gt;&lt;property id=&quot;20148&quot; value=&quot;5&quot;/&gt;&lt;property id=&quot;20300&quot; value=&quot;Slide 14&quot;/&gt;&lt;property id=&quot;20307&quot; value=&quot;663&quot;/&gt;&lt;/object&gt;&lt;object type=&quot;3&quot; unique_id=&quot;29611&quot;&gt;&lt;property id=&quot;20148&quot; value=&quot;5&quot;/&gt;&lt;property id=&quot;20300&quot; value=&quot;Slide 15&quot;/&gt;&lt;property id=&quot;20307&quot; value=&quot;665&quot;/&gt;&lt;/object&gt;&lt;object type=&quot;3&quot; unique_id=&quot;29612&quot;&gt;&lt;property id=&quot;20148&quot; value=&quot;5&quot;/&gt;&lt;property id=&quot;20300&quot; value=&quot;Slide 16&quot;/&gt;&lt;property id=&quot;20307&quot; value=&quot;666&quot;/&gt;&lt;/object&gt;&lt;object type=&quot;3&quot; unique_id=&quot;29613&quot;&gt;&lt;property id=&quot;20148&quot; value=&quot;5&quot;/&gt;&lt;property id=&quot;20300&quot; value=&quot;Slide 17&quot;/&gt;&lt;property id=&quot;20307&quot; value=&quot;668&quot;/&gt;&lt;/object&gt;&lt;object type=&quot;3&quot; unique_id=&quot;29614&quot;&gt;&lt;property id=&quot;20148&quot; value=&quot;5&quot;/&gt;&lt;property id=&quot;20300&quot; value=&quot;Slide 18&quot;/&gt;&lt;property id=&quot;20307&quot; value=&quot;669&quot;/&gt;&lt;/object&gt;&lt;object type=&quot;3&quot; unique_id=&quot;29615&quot;&gt;&lt;property id=&quot;20148&quot; value=&quot;5&quot;/&gt;&lt;property id=&quot;20300&quot; value=&quot;Slide 19&quot;/&gt;&lt;property id=&quot;20307&quot; value=&quot;670&quot;/&gt;&lt;/object&gt;&lt;object type=&quot;3&quot; unique_id=&quot;29616&quot;&gt;&lt;property id=&quot;20148&quot; value=&quot;5&quot;/&gt;&lt;property id=&quot;20300&quot; value=&quot;Slide 21&quot;/&gt;&lt;property id=&quot;20307&quot; value=&quot;667&quot;/&gt;&lt;/object&gt;&lt;object type=&quot;3&quot; unique_id=&quot;29617&quot;&gt;&lt;property id=&quot;20148&quot; value=&quot;5&quot;/&gt;&lt;property id=&quot;20300&quot; value=&quot;Slide 23&quot;/&gt;&lt;property id=&quot;20307&quot; value=&quot;664&quot;/&gt;&lt;/object&gt;&lt;object type=&quot;3&quot; unique_id=&quot;29665&quot;&gt;&lt;property id=&quot;20148&quot; value=&quot;5&quot;/&gt;&lt;property id=&quot;20300&quot; value=&quot;Slide 22&quot;/&gt;&lt;property id=&quot;20307&quot; value=&quot;671&quot;/&gt;&lt;/object&gt;&lt;object type=&quot;3&quot; unique_id=&quot;30343&quot;&gt;&lt;property id=&quot;20148&quot; value=&quot;5&quot;/&gt;&lt;property id=&quot;20300&quot; value=&quot;Slide 24&quot;/&gt;&lt;property id=&quot;20307&quot; value=&quot;672&quot;/&gt;&lt;/object&gt;&lt;object type=&quot;3&quot; unique_id=&quot;30344&quot;&gt;&lt;property id=&quot;20148&quot; value=&quot;5&quot;/&gt;&lt;property id=&quot;20300&quot; value=&quot;Slide 25&quot;/&gt;&lt;property id=&quot;20307&quot; value=&quot;673&quot;/&gt;&lt;/object&gt;&lt;object type=&quot;3&quot; unique_id=&quot;30345&quot;&gt;&lt;property id=&quot;20148&quot; value=&quot;5&quot;/&gt;&lt;property id=&quot;20300&quot; value=&quot;Slide 26&quot;/&gt;&lt;property id=&quot;20307&quot; value=&quot;674&quot;/&gt;&lt;/object&gt;&lt;object type=&quot;3&quot; unique_id=&quot;30646&quot;&gt;&lt;property id=&quot;20148&quot; value=&quot;5&quot;/&gt;&lt;property id=&quot;20300&quot; value=&quot;Slide 27&quot;/&gt;&lt;property id=&quot;20307&quot; value=&quot;678&quot;/&gt;&lt;/object&gt;&lt;object type=&quot;3&quot; unique_id=&quot;30802&quot;&gt;&lt;property id=&quot;20148&quot; value=&quot;5&quot;/&gt;&lt;property id=&quot;20300&quot; value=&quot;Slide 29&quot;/&gt;&lt;property id=&quot;20307&quot; value=&quot;681&quot;/&gt;&lt;/object&gt;&lt;object type=&quot;3&quot; unique_id=&quot;31177&quot;&gt;&lt;property id=&quot;20148&quot; value=&quot;5&quot;/&gt;&lt;property id=&quot;20300&quot; value=&quot;Slide 30&quot;/&gt;&lt;property id=&quot;20307&quot; value=&quot;682&quot;/&gt;&lt;/object&gt;&lt;object type=&quot;3&quot; unique_id=&quot;31178&quot;&gt;&lt;property id=&quot;20148&quot; value=&quot;5&quot;/&gt;&lt;property id=&quot;20300&quot; value=&quot;Slide 31&quot;/&gt;&lt;property id=&quot;20307&quot; value=&quot;683&quot;/&gt;&lt;/object&gt;&lt;object type=&quot;3&quot; unique_id=&quot;31179&quot;&gt;&lt;property id=&quot;20148&quot; value=&quot;5&quot;/&gt;&lt;property id=&quot;20300&quot; value=&quot;Slide 32&quot;/&gt;&lt;property id=&quot;20307&quot; value=&quot;684&quot;/&gt;&lt;/object&gt;&lt;object type=&quot;3&quot; unique_id=&quot;31501&quot;&gt;&lt;property id=&quot;20148&quot; value=&quot;5&quot;/&gt;&lt;property id=&quot;20300&quot; value=&quot;Slide 9&quot;/&gt;&lt;property id=&quot;20307&quot; value=&quot;685&quot;/&gt;&lt;/object&gt;&lt;object type=&quot;3&quot; unique_id=&quot;31646&quot;&gt;&lt;property id=&quot;20148&quot; value=&quot;5&quot;/&gt;&lt;property id=&quot;20300&quot; value=&quot;Slide 20&quot;/&gt;&lt;property id=&quot;20307&quot; value=&quot;686&quot;/&gt;&lt;/object&gt;&lt;object type=&quot;3&quot; unique_id=&quot;31758&quot;&gt;&lt;property id=&quot;20148&quot; value=&quot;5&quot;/&gt;&lt;property id=&quot;20300&quot; value=&quot;Slide 28&quot;/&gt;&lt;property id=&quot;20307&quot; value=&quot;6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2088</Words>
  <Application>Microsoft Office PowerPoint</Application>
  <PresentationFormat>Widescreen</PresentationFormat>
  <Paragraphs>222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#9Slide03 SVNNeutraface 2</vt:lpstr>
      <vt:lpstr>#9Slide03 SFU Futura_07</vt:lpstr>
      <vt:lpstr>#9Slide04 Philosopher Bold</vt:lpstr>
      <vt:lpstr>#9Slide03 SFU Futura_12</vt:lpstr>
      <vt:lpstr>#9Slide07 IcielCadena</vt:lpstr>
      <vt:lpstr>Tw Cen MT</vt:lpstr>
      <vt:lpstr>Times New Roman</vt:lpstr>
      <vt:lpstr>#9Slide07 SVNStick A Round</vt:lpstr>
      <vt:lpstr>#9Slide05 Wolfsbane</vt:lpstr>
      <vt:lpstr>Noto Sans Symbols</vt:lpstr>
      <vt:lpstr>Calibri Light</vt:lpstr>
      <vt:lpstr>#9Slide07 SVNBlade Runner</vt:lpstr>
      <vt:lpstr>Arial</vt:lpstr>
      <vt:lpstr>#9Slide03 SFU Futura_01</vt:lpstr>
      <vt:lpstr>#9Slide07 Banque</vt:lpstr>
      <vt:lpstr>#9Slide03 AllRoundGothic</vt:lpstr>
      <vt:lpstr>#9Slide07 SVNBeachwood Sans</vt:lpstr>
      <vt:lpstr>#9Slide07 SVNGuerrilla</vt:lpstr>
      <vt:lpstr>Calibri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 Tran</dc:creator>
  <cp:lastModifiedBy>USER</cp:lastModifiedBy>
  <cp:revision>37</cp:revision>
  <dcterms:created xsi:type="dcterms:W3CDTF">2023-07-22T06:12:14Z</dcterms:created>
  <dcterms:modified xsi:type="dcterms:W3CDTF">2024-10-30T08:01:18Z</dcterms:modified>
</cp:coreProperties>
</file>